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5" r:id="rId7"/>
    <p:sldId id="266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58" r:id="rId20"/>
    <p:sldId id="285" r:id="rId21"/>
    <p:sldId id="286" r:id="rId22"/>
    <p:sldId id="290" r:id="rId23"/>
    <p:sldId id="287" r:id="rId24"/>
    <p:sldId id="288" r:id="rId25"/>
    <p:sldId id="289" r:id="rId26"/>
    <p:sldId id="277" r:id="rId27"/>
    <p:sldId id="259" r:id="rId28"/>
    <p:sldId id="284" r:id="rId29"/>
    <p:sldId id="278" r:id="rId30"/>
    <p:sldId id="279" r:id="rId31"/>
    <p:sldId id="260" r:id="rId32"/>
    <p:sldId id="283" r:id="rId3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09" autoAdjust="0"/>
    <p:restoredTop sz="94709" autoAdjust="0"/>
  </p:normalViewPr>
  <p:slideViewPr>
    <p:cSldViewPr>
      <p:cViewPr>
        <p:scale>
          <a:sx n="70" d="100"/>
          <a:sy n="70" d="100"/>
        </p:scale>
        <p:origin x="-1452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konek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konek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konek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konek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konek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konek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konek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konek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konek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konek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konek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konek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konek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8" name="Raven konek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konek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konek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konek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konek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10" name="Raven konek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konek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konek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konek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konek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C1A90C-E9A7-4182-BB34-BCF42ACFC5D8}" type="datetimeFigureOut">
              <a:rPr lang="sl-SI" smtClean="0"/>
              <a:pPr/>
              <a:t>2.8.2013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Raven konek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konek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konek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6BE297-BEE7-42FA-A26A-C0E6E9E91E77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SLOVENIA &amp; WINE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smtClean="0"/>
          </a:p>
          <a:p>
            <a:endParaRPr lang="en-US" smtClean="0"/>
          </a:p>
          <a:p>
            <a:pPr algn="ctr"/>
            <a:r>
              <a:rPr lang="en-US" smtClean="0"/>
              <a:t>mag. TJAŠA KOS</a:t>
            </a:r>
          </a:p>
          <a:p>
            <a:pPr algn="ctr"/>
            <a:r>
              <a:rPr lang="en-US" smtClean="0"/>
              <a:t>JARENINA, 2013</a:t>
            </a:r>
            <a:endParaRPr lang="en-US"/>
          </a:p>
        </p:txBody>
      </p:sp>
      <p:sp>
        <p:nvSpPr>
          <p:cNvPr id="62466" name="AutoShape 2" descr="data:image/jpeg;base64,/9j/4AAQSkZJRgABAQAAAQABAAD/2wCEAAkGBhQSERUTExQWFRUWGBoaGBgYFxwbGhgeHRoaGhgcHBobHCYeGB0jGhsYHy8gIycpLCwsHB4xNTAqNSYrLSkBCQoKDgwOGg8PGikkHyQsLCosLCksLSwvLywsLCwsLCwsLCwsLCwsLCwsLCwsLCwsLCwsLCwpLCwsLCwsLCwsLP/AABEIALcBFAMBIgACEQEDEQH/xAAbAAACAwEBAQAAAAAAAAAAAAAEBQIDBgABB//EAEEQAAECBAQEAwYEBAQGAwEAAAECEQADITEEEkFRBSJhcROBkQYyQqGx8BRSwdEjcuHxFUNiggckM6KywpKT0mP/xAAaAQADAQEBAQAAAAAAAAAAAAACAwQBAAUG/8QANBEAAQMDAQUHAwQCAwEAAAAAAQACEQMSITEEE0FR8CJhcZGhsdEygcEFFELhsvFSktIj/9oADAMBAAIRAxEAPwDbFMeFMDYzE5ZgDj3fm4/T6wa0XsrXPczkvIfRta13NVFMRKYvyx4Uw+UqFRljwpi/LHhTGyuhUFMeZYuKYiRGFwGStDSdFVljzLF2WPMsbcuhUZY8yxfkjzJHSuhUZY8yxfljzLHSthU5Y7LF2SPMkZK2FVkjzJF2WOyR0roVGWPcsW5Y7LGSihVZY7LFuSOyR1y6FVlj3LFoTHZIy5bCqyx7li3JHZY65bCryx2WLAI9ywNy2FBo9AibR7ljpWwoBMSCYmBHoEZK2FAJiQTEwmPcsZK1Ryx0WZI6MldCxeG434kzOUqSAlBCVC5S4epuw+QjZ4RToB11j5xwzEoVlVLcAEgguDZxqdj2eN/hsWmXIClOwpQVu1o8bZKxNd1x4FXV6Y3QA7kdljzLFczGJAJcME5hW4r6Qs4Bx/8AEZgoBKgSwFaV13AFe8evvWzErz92YmE2yx5li1o8aDlBahsQsJSok2BjNLxqswrVnJf0IaCeL4vJMzWUxpooAV0rT6+uf/HHMKFKS7B3IA6kW1vHmbbUkhoCu2dkCVqsHiALl6wZi5+ROa9QB5mEPDkqzmhpQkjuGbyNekN+OKCZGzqS3d3/AHgdke8MeOA0RV2tLmlFIUCARrHoIhdw2eCmX1Tvahf76GJieQEPUuU+YAp8oqG0G0Hrgl7gTCvm4kDL1Vl+bfVo9kzMxUNqfMiEuIxVEAmqVFTbtT9YL4XPJnzEuLkn9Pk3pCRtRvbJwSB190ZoANKYTZoTeJJqHGsJsZjCrMfyqb0Kh5bQ14YvNLBhlLaTUqlvDPoUFSgGUweKuyx40W5YXqxTz/D1b/1f9YqfUtjxhIay6VcnEJIJFgWixoQyscPwzvfw+9WJ+b+hg2XNJnyg/wAAJr0W/wBRElPaiYB67RCofQA06xKvwOK8TNaho22nygoiEnszMJVMd3uX0PxafmJ6CCONe00nDlKVnMpasuUV1AU7PlYF69IbRqSyXcyl1GdrCu4ViRMSSLZi29ajtQgx2Kx4CZrf5aSfQVpGZ4T7UIkCqSUKJy3BygsAAaPUUJGvVpYnGEfiyHZSeWl0zDmB9C37RM2sd00A8Y9040+2SU/wuMzTUh6eGD0diT5sUmGExbJKtgT6B76RmcBiB4wOYt4Y8+XQ9mr32hxhZ2bBFaqPKWS9PhLmttY3ZapMg+Po1dVYMdcSrOETcyCf9R9NPpBwEI/ZbFp8IlSg5OrwdJ4tKClOoVWQDpQX7UbzEFR2hoYBI48fFa+g8kmD5Ic4+nXxSK+f94cZYyEvFuxeiphsafCX7VjZIqHFo7Z6lxPXErqzYA65IWfigkqGyc3zYD1iMvHjMt7JIAtqIS8dxIE2aHPKhLtp8X0LwNJxhdb0BWPlf9fSBdXcHHrgubTBAWxCYrTiAUqVol38qxeneM9hsW2GxCjQOTuea76at6xQ58QlNZKfSJgUHFq/ItHsB+zis0hPQkR5G03XNBWObBIWB4RwqZLVlWgpCSkpVmcVGVQDEs1DXaGHEOMrlslCgliSzDa9Qe1K/UvkrzFiKuBX0+oiQwGZJez6dOlm/rHwg28h9zx5L293iAkXBPaIzQoEJmMopLGjFJKSBRgWNO/WOTjpeExIyhdQ9SpZAJCWSAyph5QGd+8MvwI5iGNtK6gWu7n1MB4rACb/ANUOUk5bpIdnsQSktY0cCLaX6hZUDzNsadeCS+lc2OK2qJwKQqwIBrez+sDYbiAXVw0Z6fxFakCWojKNauWoHOtGeI+PlAykFib3HWtz5x6Vb9YaY3c/dTUtlGb1b7RYYZ/EYtvSujAHV3OrAGEMvFSzLAstJSEGhqCEs3Z7nygvHJXNTzLTe7DKA1BlKruTX6RKXgilCsuQ25SSzin+phfTUwdX9QouIIPX3hcyi4CFZwXiJmEywcmUjMbl6sG2vtpDb2tXkwrllKCgxIsWNRWlHHnCXhGEmS1EqCApR94MCRurKweqqn9Yb+1KfFwS0hQUtICmFyAQ5b+UkxuyVqZDhPDn6dBdVYZBQ/Cpw/hpcNlIHag7WzeserxLJTV+cj6se9DEuH4c5sO1XlzH6MoMK1FCfWADMKU84Y+OElyeViS4Y1eraXhgJ3YPP4lFi7rmvOJKCU7ETmDHdgre7dLjtBPBZn/NrD7ejadw3rCufOOVbg8s4gim5ADE7s/cwx4ElsdMQS/LnH8qgwNOoKdqRMxpc4HkR/kjcQAeuCpViCBOJPukE0r7xe9+m8aLgKgZI317kAxmFSS+LCXUUpPcgK2v7h9B2hx7NYrlFaFKfoRr1h+zm2tPe78IKvaZHgtA0JMen/nJYdnQa+tfIgQ0m49CXzKCWu5b6xl8R7RSziBNSSsICjlF6BACU7kkqNLMdYv2h3ZHiPdS0m5+xQKZwGFWdpiQSNHC0lrGrkDvFmN46ZMwLCM3hSgW/NckvoWJp23hQeKNIVJSlRExWZK2KQAlXK9DepZ7wJOxRC5qiFN4ZFdwyQL31puI8tzyCI7/APJVgAzPWFObxxacMtWZ/FVlUaAgZas5FXS2pZzvCdOJlLBUtZTPSt0gmhAALFk0USNToLQVgkLVh05UlROYZSCx5WDgG1PrCVPB58xSleEXNbAD5n6ORrvFVN7QDJ4lKc0mICcTJoV4agWBS7E094vTc0293SGPFsYkoSEqUzy0MtIQ4SFqTypslmIBtTUQpTwScyQyORFXOpJLMBoGHkN4IlcCOTKtYDEKZIUdGAdR7lq17RI6owCLvJODXHgnmEpOmZpnJ4b9gxAFPiLEejwNxL2jKMOqRUmehKSSSUpTYpyvdSXFLl30EeycCgKKiScwYgFnszg6hvSL5EpCFBTFTWcgg0Z2ausTt2ltMyJJ/qEZplwgoHCe0EuXLl+JUl2AmFO2qTWhHzhmjjcjMkLTMAUVUDlYDgEkZwTUbm8WzMW4cBIvYANfYdPukS/xBWt4X+6OCGc+P9JgadLj190uw0+qEoC28QkEpL5apD7Fjbp1je8Jx6FBnIe2ZJT9Q3zjNy+InUn1P2REvxwOpGjH71gWfqNSkTDB59c1x2drxkqvjc4LXPWlBZQQGKS5IKUu1XoHelIGljMuykhU1IqnUjmZxbXbSDFTRd6P/b9I8frTSvff7tGH9Rc7Jau/bgYBW2xMp5awzulQbdwQzxiMJilHh2IUl3BSOrZgVWs4Leemk5cxQoCx6H0iH4ghKpfwqcKT8KnFXFi4io/qwcRLNO/+kr9rAwVqPY8f8pLLu7n5t+kdCXD8Zmy0hAUAlNEhgGGkdD2fq1FrQM+X9oDsrydQjXA5mqz016jyIt6R7L4iMyfebWmlRvpSsK/8MmZVfx5zNR8tOwyh7PV61iCMNMUoPOmEpBo0sCmhKUCujO1qR8waTXCbvdXXEcE7kKFiN9PSvrHuJZnOhG4707tCnmqTMUWBegykPUHlpdtKdqTSmYXV4sxlOACElnUDomp0q9jCzQEzd7oru5HK4aFOQ7n7p5wJ+AULMTXQP5+YSfR4NwpXROdTgD8mzF+Xev20XowyjV8tGq2zGweAkt/kPX4XWg8EoXgyDzJ10tev6Rwlg/CQTatBpUvd9RDaZg1KoVa6AftoYqPD0j4ySC9knVzZN4IVOsrCyEvQhnLEOLWHo7jX1i9ZCXo5YV6jZneK5zJPMpbEj8n6gNZm3PnFTLFZaJhzEVZAvcuTp53gy0HWFgI4ImWEEZSCCauHuDpp96x5Nw2YkC1DXWo3peKpMlRQHQtnauR2agDG9tY9RKXYJNhcipzAjSlH9dIxoAJh3Pj3LdRoozsEFAkl1GrMTXT77R4iRkYpJBbK4oaH3fWu0epQoFJMsZgWDqYDYvl33+cTUlSEsUpozkrGl6ZW3N99oMPeNHeqy0ckP+BylWU3cqIAGZ6l6VfrHDAqDVI6hmbYUq3lE5eLqCRLAFWMwF7gtTr9tE/x9aeHbRebp+Wl/lBE1VgDVBeAoFFalFviD6tQvEvwwtnU70oS9Op+2jjihYlCTU2UX6WF/wB4qmzDlplIcsBKWe1tX3u5ge2dSi7I0U5eEZw5Ipck+V9/16RFHDk6KOjlvIUfZqRchbXPUvJXWjax4Vd6/wD82fXzP9YyXc0do5IOZw+oUGsXJowootUg1A9IivAGgc27A7a1uN/KGBm5nypm9WQij3pmjxrsmcS1sssM/wBN67QW8doShtalkvBhOpZ/z/v9IEOAYmjFvzDYXev7Q8UhTghE0A2fJ6tpHFKnfLNAdrIs3Xq1e8GKxHLzQmmCsvPwp0s+9b033jxKFC3m531t1h4mUXDGY5Jpyfemu0UzsGospph68tujdKvW0UtrjjCSafilAUp6kAedtdfvrEFzyKuD5EdqMX1tDOfwrTJMfqqxv9aX1MDT+FXGQuxZ1EdtLCj+cMbUYeggLXd6p/HMHcUvyq+jRyMebnLQauPqPtoGThWcgANc5lAWcufURWZAGiaEj3iNnqT29IZawrLnJsjHAGobsf6CL/xQIZlNvQgfOEE1thSnvqP0Fi/zMWSpzfl1F1U9asXgHUAdOvVEKhTqj8qiS9aH9IkhSrZe1K94VScTlysQl/yqUAdD2u/nBSOIF6Fw9OZVNB+320KdRPBMFQItKzHRdKxiABQf/ar/APMdE5Dv+Pt8pt3ePVSmrmKKXnFIDUShNQAaVBa41egrEE4cgkCbOL2AyuBmJDHK9i3b1g0e0UmUQgy5hSsuVeCrIgDM9W2drmz6OR/jSMoUmStRr8LAimVirKTX6nYRpNVv8ceAH4SQ0H+SWJkzCkkKnKChUskauWZIqf7NHiMIrRc1xWqnoaP1FWraGB46tOb+EMoNCVpBNakuSKd7RBXGluWRL+EB5htR7I2dq+QjSavd5hYQz/kVy8BNPNz2qM6m2dnrcxOVw1fMlQUc3vMtY1f82pFqC43is8Wn1HiSsxfLQnLRxQMVa6igFHJMWq4xNJcrSHYUlk0Dtdd+vS0LdvQYuHmfhaLOZRZ4JMahZ9yTvcX1PrEV8MXVClJJAtsN26xQOLTVVC1kaZUpDWs7384HlSpil5yqcaMSpdKPcABjzXrpUtCg13839fdEQw6AlE4n2XUrLnmlgahASH7qLk+TX6RfxefkSEpokJuCf0NLR4jBzFEBgCLEh2tu70Ai6bwqYeZSsxHzFiPlaF3gRc6fsERYYhghZbh3tHLmrSkiYUFTBWYsFGiQHLhzrDTETpSbywS/xKJHzHaCeF+yuGkKe7kKYl2Y0I84zft1hSUqWkAhC8xBGhd6aNQv3ixhZVqhrJA5mflJdfSp5glaHCSkrQJo8FieUqANLM1K9X17RF0uCFS+a2VL2ruW+xGd9n8Spf8ADSzTQcgFkLCauxbKWdhFHCuLz0TlEzAVSyykAM4bmIersXrtaC/bul2dOuR4rhVHZ71qZmHIrnUQRVpZp/2vb6RKqQWMw10SkF96t3u8KuIe1lUMqYvxBmRkHvMQDZqg0I084LkYyV4YmHOrPcFZooe8DWppt6vCt28AFw69Ey9pJhETpWYKpML6koDnQuKtSLJWgAYgAVmAaMPk1doEw4SvMtCJZAIDkvVvI6xycalgxlWFUoBeoIIYm/8AWOtnA4eP4Rh3FGrxd3YNtOV3/LWx3iGS55dqzVnYA/JvKAVYlKsjLOUF28NqnunT5R03HKAGTxSHuyKOxJDMaaB43dnQY+5XbwIme5BAmoA2zKJLV32FNKxKZOo38MEi7Kehe7tvAErGqADJmguT8Ipf83bpvEF49ZZkrDbqG2jClvu0HYeHuFl4TVUkKYFUvX/LWp/noKfvEPw5SCnkWXD/AMGYCW65q6h2aBZOImGqUrehrM3oK3qO7U2jkYyaCArI4rWaahuraOH/ALQux+gPsjDgUYJNWAQLWlKDdzms/wB0ig4MkAkDKAP8tTPYA81NPpFE2Y95kqtzmcdjXp/SIycSCRzSh/qCDbT4joQI4Mdr+EJcNESrBOliz0IdH7q3P28UKkivuimgTqzft0+ceZpbt4inq+WW47uU1oDEZ09JzDNOUNOTK5A0ISNvtoIB3H2WSOiql4QhjvShAb5Fj/WtXIM+UxYkmrBlHuCaV09INnT30WoAHdtgWCtXMBzQlw6Vgjclx/3uzARQw80txCCXzVGdiz1Uzl7Wof6dYFcsWKtG95//AC7nS0Grw0ss0pVzqWOuiqawPMwQeiXpvq7i52+9qmkJBKiiYugdRIcmh1NKBWgNe/SJy1lwCbtWrg6H3q1cfbQLOkgOyU5h1tTqdukDmV/pQRpViwcl3LfKGBoPFZeQU5OOUKBTAdz51f0joSWoUyh/vP7x0duG9Qu3rlr1z3NHIvR+uh/beLxhybpAt8m20FK9YsOLSFJSEzLEqOR0+8AAS1yAo2LeYcuTxJanaWlICiyitgWFKMWBU/YZTd48t08BH3TA1v8AIoZXCVAK1BOztXo9e0TlcJZlAEhX9D+oMWqxkwpYrlpOhSM+Vtfhcmlw1LNSBp2MKrrUoFOXL7qbMSGAKS1q/rAtuPH3RwyJAR8rhEtuY7sSrZ+vaJLxmFRmKXWZYGbJLUfeIAYJS5NnAqLmFomh3ZObcuaWapt0iqYot7ym2Hzt5wIbJ7Un0XbyNAmnDuMhKc2VyX5SWaoypL0Byk673BiSuPKDkpQkEhhmJYBRpyhnZqg6QlloJJSlJL2pQHZxvT0gjD8NWqhI+Z9YIsZJJAWNqvcj0+0Cs3Mq4I5Ub7EqY+Y2pvWue6lKC1KJDF1kBneiUM5fzZtAG7C8LBAUXZQdiCKdQ/oIYYbFSZYZLqUHolNHTQ1tq1eu0A4gYYM90BNAJHaKWSPFmUQnKkkdOmtb/q8F4TgSloOc0WGO4cdXreseTuLkK5QAApRBIJp8NNKs47wFM4qskFSioC1WFxoGrTrA2vOmPUoRY3OqZcJ4RhsIGlAOLl3NCLqdhrGV9peEETfxEgklNFJF1Je4rVg9NRDI48kZWYbU32gnDYCYr3UgHc0SO7V8oa0upONQnJ1nihe3eC0DCy2HKFoSUAGUpQJSk80tVgqW1iPQihi7FZUzFyWCy4TPRbMAl0qTqCHCnrVnjWcD9kJeFClFSlqKiXLMKkMBtfqetGQ+2WBAUrFS6LSB4iQ/OGAcsbpA1uO0UU9oZUq2t04HmcR/vnCEsc1knX8IbhkyXLk+JJDy2rLAZWagtYKAcvqDFk72gAyGWkL8SiSrlYj4SySx6edqwPwA+NOQqSGC6TUXDMSVVNC7QtxAGdeShClCbKVQFqAs4INM16PRofumveQ7XrXy14pbj2RC12BxiVpKfDSmakc2YE6+8mzpt+sWY3iMwJAzMnYBOnVqxnJeNJQFyv8AqS1EAK94hiPDVWrioPTcGKfEE2aCpSyBUyiWKd2AqsAgjelonOzQZ4eZ65I3VCG4T6fwycxKlHKU/EvLQ0YJSwZidHgVUpISCZhbYZ1MPJ61+u0TRjAohKy81I1rmSLFJvUM43gGZigsHw1hKwSOfMUGtAWqnWrN2jWX6H06Kx2vZE/dXTAkmqSoU+FFrlszddr949C5YT7qw1qgb/lJAr96QScSEIS4QgmhzVCiACWUCAzmBsZiSkAFeVyGoOgDOCDp9mODrsfK5wt19lZ+KBtL0F1LvY/DuR8ovl4gu6ZaB3So6/zAOxaKVYZVlTQkuOUHzBozCsChTf5j9XUNgdbtGhodotyOgmyOJzEuGlgtXk77qILRdJ4lNJy5xU2yJ18ozZn1JKjUv7ytXc33r5iOlTHU+dtjW/rs3rGnZhy9AiFU9/mtPOVPWQCoJeoYJqL/AJTpFU/BTDRU0M24s1bJGle0I5c9BDlbUT8JBVcdS2Vzr0izxZZYkEmgLyzQOdWZmDwvcubp/iFpqePmjZnDZj3NHIOchtKF3qIDVw4Cvii2ilK/v/eL5U7D6P5ICfq3SLDiZNXTMJqPhFKsTXX9e8dLxz9AgIB/38JJiMICogFxc0NfXXrAU7CZWZL+QDBo0s9CWpK9VufkPLy1eAcbMDuJYToOUlz3et/lFNOseo/CSWAcR6pCZYPwjzAjoZLkzVVShbdEfvHsU7zvHmhgdAraScGagEpLs1KbR0zgbIJmKUogXYPRqBhd6bVgM8VmSmICA4BPMQymSGIykkdXsBSsHSJk2ehIJBCnr8JOYs1He3o9NfCLXNzIhVNDCMDKUJxF+agepJ8u7RPD4eYqrfyuwfZtLX/SHHD+ESwZoI/6a8uY/G6QbdCSHofSLDxmXVCeddxQpSTlLV2cNqz61g964zYETWERcUuRwvc32Db/ALQXL4aE5SWqR7w3agFya26GB8bjZigcxSkXoTmBNweUilA47wOjiemRSzRTlqEUdhSvTeNtcRk+S4uaCm0xaRVAzOFe6zBQIYO/e/7QIvihSqwAId3dQN2YFwG6384Vzcc5uE0oBQO71bpvEcHJUt0oNSCAdHvXcV0LtHCmAMobzOEdOxyFBiSsguyySHNPddkns2+zDT+JLtUFxRNvUV+7xaODEH+IxqKB6Wv5RblQhSSWaopWtyKA2YivXUQQt4ZWAGcoE4OYrMwysCerMSer3hjhuC051E9BbpbSnpEhjQmyQMx1Y0oB/up+nYFUxyXJUC7pVUPXLYsCHItHEuIjRFLWpvhhJQGSLbJJsRmqxa5vqFNHYriisoICUsBq5FqU8x91BwyFH3AEgmlWBft62gvD8BZOZZr8QsLOwLvch2Jt1hBsa6TnxRgudohkTyXZ1G3M5LP6DQv9IMHAFzkcxKUqoWfMeoOlflF34+UjMlJCi1UpHUp1vZRPaA53FSQypgQkUCU3vRzfaojCajjIx1yRG0aphgMBIwacklOtWOY1cEkkmlG8qRg/blpS0TQ4VmIIdnAcvu4eitHh1N4lTJJSVKLmttHzLbr1MSl+zIWRMxS/FUlmSaSkXZhcs2vdhaKaH/xfvKhJnzKS8Xi0BLeA8NUuXMmLSUZ09ioghSVgDVy3rCnHTE58s5WSYmqZo5SB8JJAZqXq2sbbGY6jBhsNVWPoDXr0jB8eX48+WiSCqYC1LEu5PQBz0irZajqlQl2B7JNTsxbn8ppJm55DzqLQQlS07FwlYLakNS7DRooXhCEFcxb5RmTOQrmuAygSPEpvUAFiI0uG4ImVhCmYHXMuDVgC+UEgOACwff0x3EFTcJOKAQuSocr1LH4TW43qfVoKjUFVxDOeP660RPJZBcOCdysbJZywSskDLVC2oBkNFHK5sLBwYjLwplhToNFEEyznSggnmyEumj7Bi0LMFgkpClJBKVNnl5tFUzA0qFVB/YwPOxy8LPVJJJ8NQGckOxSCl/8AaoONawW6kkMPemCo1wBKf4fiK/jSFJJpMl8yNmKXzSxbp3jpiuUrLZPzVKdnoHDFxUQsxPEkJRKmyz4YClAgD4iAosB8JAFDTyhtJxryEzAyQVEcvuhRYmmjgAgE0rZ6JdTtgxr11wWuDXaoOUHSVZ9UhkhSqF60FGq/lvEMQnKvlzqH8p3o1Ox84u/woDMuWTLUpLLCScqaHmCdGLOLVsIrnz1JGZQ8QVOZFD8Pw1Br1hgycJLqcYC8UEkJJBKgagJq1GYuK7xBKjmPIvK1LVp/NRj9fVlhsMmqlJK2AIZTC/M7C4DUr+o8XPu8qWCR+dSmNdSkdPnACoNIXWx9UBAInAVyFwGrlH6np84kOJpZsutC+laMAXo32Kym4lRt4aRU0ST2+K463gdeYUzI3cAvoLk/ynyrDIa7X8oS/hPomOD4mQlglJYvVBdqsHBDBm9DSsXDic48uVITumWSb2qe2mkJp+OLubvZqAgv11pEZnE5hV7yhTW1FOGa9W9G3EBuQTMBMFXhJWpljFNQkDoUf0joyU3jOIBZLqG+YiOjBsRPFvkPlFvG83ea0nsfhvxjzJyWCSQkfCoNfLYs6gDuNxGtm8SlSlJTSjk9KMGFjr6jSM97KYkpwpQkMtDsDUB32qdagiPJswqUVqHvF6U3pXyHpEFVgfUcXaDACc2KbBCgpJUpTKXlKysJNACfV2NiaRMrCQE1A+tR8tz9iYWcufYj61cH9YqM3UNr5f2GkGHFwzolnmVTiFhBrqQHs/u763+kK+KcYTKd1OWsGfUVF7fe4PtD7Q5OSWQ+vbuC3lGPyqmLoHJP1j0dn2S8XPwFM+rwat57NypuNmBTBEkKZ/iURoNLEOfKtW2ksypCTLSyVFJyity4BUdK738jHnC8IjCYZCEJJATy0sakktuS57wvnzHWoKoblxdrNTm0jzKjxWeYw0afJVbW7sZ14qOLxWcHxQoKBJYFgXGXmAopnV05gWBZlOMn5UgigDl3JIOa9TUE1rFPG+OJkuFKdRAcBgruW90fYhFhZ83H4jwkqKUkElrBA/NcFTWi2jRdbccN1Ur3FxtCeYCcrELyyB4hSaqqEJG5WEkCtWG5jS4bgQlyxNnKzKysaciTR+Wr1br+pnDOGy8BJAABUEhNgCvqevXrtYbiHFBMqHDBmJoxNe4ND5dIhfVNR0UxDefEqhlIUhJOVbNxyUIZIBJBq1A1KAephbO4iSTUkFiwLAMG7k7np6hLx6UsVnKAPIN89LxmuIccViJgkYRJdRIBJqbudgOuu1YfQ2YuOPuUL6vJN8f7QplgS/eWTRCEpzVNGA9fWLcBwWbPDz/4aAzS0qIVX86gxp+UH1tBfAvZiVhZeaayphfMsvq5UADY082D1gqZxDlJALEClH6i9rQTqjRIpf8AY/hYGxl/kr5KkoGVITyUIZgkDezVr1gLEcZUAAqYCAGew79aFu0LsVxgJBMxWUJul6nY2qfUfWMsrHTMZOEsApQTzAEOQKm9M2gH7GDo7MXkk6c0p1UnDU0xPFJuLmeDhyT+ZeiQeu1SKX0jVez3AZeCFTnWaEkVUaFhXlF6dNTWLsBw6VhAlKE0JbuSLk9nqdoonz1KXfmHcNsBTRj9mFVKt7bGYZ7+Ka1opZOSjMViXdzV7bBywr5PHzn2p4n4k4oDFKWANC5vfao+cMuJ+1aQoy/eBBClINQSdA/rFfsXgZRnGYeZKQ4KkkZW16mvy6xXs9I0Gmq8cMJTn7w2jimfsh7MqSc80KBFUpdwQxuNai1rdRBPtFwmViitQSywKKArT3QRcgp2g3E42uVJ5AAGIvl+KulvlaF2P42jDozA5lF2GgIu5H0ia6q+pePq4QmENa20aLAKxhTyszGzm9quTG84bhVzuHyJeHSAtaytZJskFQGa7lThgHunSgt4N7PYfFSlYqckDOom7ANQk1rZ67w/ncYRJZEpI5UgAj3GIcAAX0t+kP2nar4YxvaBzOkgeuq2lSgS84IQ0jh6pEhalrdRSyeuqas7Av5VhBxFASkzkEgMCpI9MwFPMekMChRZySwYA19NBRhTpCj2g4jkQUpyk0cH8pD210HZoRSBNTsmSdUNWD9OIRXDscVFBS6j7tLFJNeZ3s3UfOJY4zkzyhUsTEFTJWm9CQSo7hnNDcXoIH9iJaXSClgMyuYuwFmL3tDfDzs6llmzLcMTTYg9DrDKzgyocYCMOupiUL4ElSc8tKlA6lRob2AFKu4+UCTEIassDVipR/8Abp2vo8Ns2U5Vhw9CKHZ2djRvSLMZwmoCTmzJzJGqwz0V+booDuTHMc530mfdIc2SbQs3MIq0tOlCVvq3xVY/WKPEOZ/CHkVXP+6GYwXxA5qE5S6VGhZj+4BETxWHOQZVpCiAWWCzOHs5qNTbXWGiqJj5WMpufkFKVFQYCQgt1Xv/ADx0XSeGqAZUgkvcTCX/APi/bekdDTUA4jzH/pN3TufupTOJLw07PLU9KhTsxVYin5W841mDxqMSHQQVNzpGhdrO/WM7iZRmSypSSFsokb0Da1OZh2EZ+ROm4ZQKXS9TShS1LaV0IPaF1NmbVGNQnXY7l9GmyaEHr99YzHtBxMyxTKQX6M27H6bQbwf2iGIAQoFKmqRUM9SsHTrGb9rp6woJNMrkEUrUEF9bhg0T7NQcKtj0iuYGFnlSc7kKD6glj3reNBwHhuVphWlWWuQOTY2L2vaM9w/KqYM39qhz5B42OFw6PBypYl7i5ch6ONGsPW49faHEC0cVNTEuC22MxJWhK0oYFL5bnr8zQ94RcY4kJUmlVgBsxDqNrUqwB6t6s+D4rNJZCllSWPMxowCeYBlBiDrGa9vsAqYEzghwkMQBYlqjVjT0jw9nY3e7t2k9eavr4BKx2Mxqpy3q5d9WuWA/SsfRf+GnC0S0zFkmuVzYMHYHY8z+cYDhXDSp3opnGZLajcEu2jbVj6NwOelGF8NOYEe+dVG97sAQGHUaR6P6gZpbtqm2b67jwRcyeqYSVXJO4vamjCm8D46aEy8xBoDp31GsWyJnKCO93vYRDF4gZSBWjMba/flHjD6tMBPc7Ekr5pxzi5xGXQAe5cA6l2D+kab/AIYykoE9ZooBPdgSaHUMD51rSITPZuQlwE856ks/d2bpDPhUiXh08qQSWc7s9bBzHr1q9N1E02SApKbofJTHEY/PRgXdnZ9XIrYAit6xXLllmFzvr9iOkYaZMIMtClgagKULvpa9zEvwKySFLQl7jxpYI3DZ8w10iCwnQGE/tE5CxntHwmZMnlSFAgJFCohruBSzD5xd7K8GWmYF5X15mbVmFXDtqXaNkrgDhiRlFuSYz75gho4cESTWag/ysfV1pJ9Iu31Xd2RA06ylik66VDEcSBLA1L5jqOg+9IDnEAPmq1mr8vu0HJ4Jh5ZbPXaqX9Eq6RNcrDp0mE7O/wAzl11iPdgHBHn8SmWvzMLI4zgKVLMzI6jo/L1LNfpaDsBhUy0lgxpf0LesaOQJZDjDkgBySVA3r/mXGtItTIQqgkoB6qWTX/dSjnrSGPrGILh6rG0DMys3xGQFyzLcnMDUFmLuNRTp9lDhfZuoCphIBqMpAGm56RtsXjZUpRSZKSxId36OQXjzBcaTNU0rDIVUgqKU5RR7hAfsN6tDaVRzWYdjw/pY5gc6CUtTi8ksSzVKGAAtRqsA2juetokhYUyg+Y0f600hzPMzLTJLqapBToSPiOwfvF2JCEIBmKdTBwS6nAJYVc1o8TVHNxGSqd2Tql+Hw6iohnud9Hv0/aFvFeB/iFJUqUpRy0KXHcUpQ2eCcdxWYrMJeVALMXckUCutWv01itfEpiUsFKpYO3k16DvaDpscwzOe5Y8NItCjgOBTJYpLV58p/wC6lPvqxkcJmpTVh1Jf1yveFOG4zNdipZCrHMWc6N3b7pFQxahNZXMklwehf0Y08oY5l31a+KTgCB7p8JCEuqYtKyB7oVlSNnNV+QSO8QncQ5ipwVtlSQMqUBiGQipNHDq9IX4k0obta9fv5RQlRSkC9NLdO1fo0La6B2BCAvtwAipclrAhqftqY8JPQEEHoeh6GKkYtneoDuTTzHy9YMweDXMLJToKmw3629YQZbkrWMJy3VI5vEUhSv4aSXLusBjtRVv3j2HSv+HEskqmrUpaiSSAEgOaBi5jof8Autl5+/yqw3aO5LPxEgPyuFzJhoWKQokhLUAYHKBVhDDjXARNRmlqGZQYlddRlLgHcvswjO4efJkqqVKUCABkKkkuxFDd7Ma0s8GY/EAoSUTAC/IFOGBAUQWetS4IceRikscHgtJQy2E19nOBCRmMyWFKCgQ4oyQ6gCbhiFFhZ9qee0nCEzFJUACskuFUJBsaA5iNt20cgrBYiYpM1ClpOZBSCAUqSFBi9XBD+8G+jrcbxRBAzgJqBmLpZIdiBZPYjQPQiEN3hqXTnu8Fzg06pZxz2QkqmJ8BaZKikkoqpBVVSmVdAqBY0ZhQwVw7gZEpKjLlqDEnKSQl7OWJFQd30ehjwYU+JnkzkFbtlUQrKzh2T724pV+8aDFyfDwiQgZqISv4wyQQCoixdnLaCHPrOADbp8UJY0EvAVPs8sDxjyjMUED8o5ndrPSzeggzHJT4SgPVqA/vAOEmgiob4SxTtVuj1rT0gyekGWeYFJ1NtjW2rRDWA3k+Cx7rmlK8XL/h+6GDE/TURf4jgiz0ob2OhDf0iuVLOStvl0hzwb2cXMqrkljUip7bd4Y1hfgJFJjjol8oqsmr0+Q2FYvPBSllTlJlfzVV/wDBIf1bvDnDTs6jKwSBLAfPOUXLDYtb0gKfikSVFMhPiTvimzKtuUg/WGbgNFzj1+fRONNo+rKrRw6XRRQpQ/NOWmSgjoKrX5GJpxKBVABO0qUEjt4k3Ms98ohbiJqlkqJUpYbMTc+RDC3aOOJBXlc2drdqv9YE1bRDAsu5YR+K4gFDmAO3iFU3/wA1ZRTZMCzceoBRzqAAsFZANGASyWgabObRxm8uh8i/W8J+J8bQjMA6iBUDTcvtWBYKtQ6lC4xqms6bfuOpqA3W7jvAU/iGUpGYZioIY/ESpgAN6/WMfjvamapboOUbBi92Jo9jaoivheLUmZ4rAkEEOS9CGF+kXN2EgS5LNS44X0+TwmZmdbAXDF/N/SDMFw8VoKKNaE0Vt1S/pEMPxdRkoUmWFLIAUkGiA4LncVFRephBjuLzpaGMx3/KGJFN1a1chr6Ubym06lTBICsc5tNaY8akSlmStZDSwvMfcIJUkjNqpgC1yC9YyfEvb5syZMtgQzqLEOGGUAEq+EaWMZ7GcaWtToqnZQetyK1fWm8OPZDhSMROE2ahDpUKaP8AmrscsXN2WlRbvKgnHr4JQquqODWpnwf2cxE5SpmLUhlEcoDAuRc6VJoO+tH87iUqShKEtMWAxApl9LV06PU384pxLMoykUQkgEhqsQSx2cM/p1VnDpSGQGA22+p79Ykc6+C/7AYCdhghqrxy1TGzmgDgJBSe4L1oD6neKkyAA6audTV9a/Pz7xKaGYPc06kVr96QIriCXCczEcxSbtqWuxqx6F4NtzhDVM5xnJXKSqpBAqHBsfKLFSw4ezV/cF7jf+kUzcTy5r13ahFz0/vZ4FxePlgN4gNLO70SR8hDA1xKS5/ejAMq1A0chQbW9A+op6v0ioYjMpSbrSoAlqMWKa3KWo7X84PkcHeWJiyQzkGlRfLqK/sKUhziZeHlSymapCScoW5avKQNzUgtW5hRqAGAJPcnMoOOXYSBWGWRlSCQbVbuX0s+9oomcMmhaEJyoBUEnVTHmLPSyTTzYxo8VxJEoAI5j+Z/dDj9vkN4zM/FTFTAZmRkuE+ESMrhibu7GhsOkHRc53IePwmOpsbgpqcDKlqSlauY5WdQJNdKuwqDTelDF6vaJUtCvCSxyM6yzGrOA9Kvpp1hFNmHMcunqGdjfVj9hoBxU0mruRd6A01bt/dmghRD/qyhNa36QtJhvaKapLkh3LtUVJNCBasdGJxHG5b3L60IrrciOh37Gcx6IP3FRaWfh5a0MOVZWCksxDAUo9wXCqChOjQtn8IK5RMmYJaQtxKVlQSqopnylJBSaHRSbZawRgVKleNLHOVKTmKSqiMxUMq1AZnQkEiwzHXmPxOITM5Za0o5SnLQLzUSPdZ/zqTUhwYbJZhpnOZ4eP45ZTJB1SzCJnIWpCiUKOYMAlSgCjlOXN0ALflYcphjNxEz8QqWplomZVcoDqLEEAFLElVSwU4atxAXF1TROQtMxIB5pYWaBIS6lgoL1UVgAh+YghgGH4dOmTFsZoTXOFczOeUNYByXBLWI1hxbcLzGiwGDCfSZhloCpwCky0lWZQRdCicpy6hpZBFszl6xfI4sVUGZJCUZWKAUBJcpc5QqhowbpaIBImoElUkAlSyXWQlWXmy8rByog1YWZ3JM8arL4qACAwMpRAPIzpHhKAUTyhNwogAWdojDjkZ/E/dNDkUrFZVMaAqry+ZIIrV0lhmqCCzgx5iOIhEwIU4SoKKV5gElqiunWpZxUwh4/PmkpZKky3CSQDT4iA9a8oF6A3hbO42pwC6spJcVU6SWd2rlbbXWDZst4BS3PGhC+i4REpU1Kln+HzOGL0JvyihZ32beG3tJxNBQmUkgBZAJcBIG1L/1EfK1cXQqZlCswUfhUpnLXc7gMKGp7Q7w3F6ggqBBSWPL7xJmH/VlAKmpmsACYIUn0mwAmh4K2vHV/hMGEoFSHJAu/wBt6RiuFoSpTtU/FmttYufnfrB4454pkjMpSVNmSRmYc2WgJYKIU7uOUs/wjKw8lJzpcZjdyEkJLrFb6VA3gKr7sQQkPaXEEJrMGRIVcbb11a4aF2MlpNQPMXsT6a0/QwZhMbLK1SwQeruBQZXuRzcpG7eVmPwyinKD0BDUADs4D0vWIgLXZWuaSEkxcs0UlXM9DepuC1Q7fSMHjpM0LU4U7ly301bSPoJw6paGPM9QQHbUu3ejwnxfssZuZWUjRwrWgqMtBUX3j0dmrCmSHaKWo0yFluF45KFc6c29K/OkayVgUzpKZiAySFqIpzZQcqbtVScvqXpCDHeysySM4ZSbuGcUeod/KNN7P8WSJKUkNmIygg5QAk5twmmY1oSeoimuQQKlPKKgO1lLZ2JmonhQ5VJZiBQgWr2N9IeYidKxEzIpPPkdw4DlIUXFgz17RLieBlrQMpQFFSiF090O/uuKkknZrxVw3h3hzHzkqy0OYEsH1NnGW+4DREXNcLtCBhWYdhJcB7NuWKkrUKFIUxSqxAuDYtu3lDXALVKXdWUIclujAECtfqBACeEqMxCpc05VE1YpUkijFL1SCzqBoKtSCV8RnSl5FZVcxzuAQoOwq1r9m3Bhz5fiZ7tEumwMMp5IxaCEZsqCqwe51vVnox3iWIQoWsCBm6l2BHWojMjGy00YZqFKk8tb9jVwzPGpw2JQJZ5wTlTc1flU2xZlDy6xHVpWG4J31IcqyoddRSp1ct/XaEfFscJTAJKmBFGNKXrXa2hhvxFQXKBPu8yVNuCMr7Zj+heEGO9nFlRHihwSBnzXpSpIAYu/Td2Zs7WzLvJS1qbjgBZ+fxyao+8f07ekMvZso8ZEwiqVOT1b0JiX+Gz0pzLlSsoD5sqXZ2uFb9IaYLD5JaQdRmLBtrDpd3t6RfUe221sZxhJptIeJC1mPxYUlCZYZCUsGIALhvJqVFRAE2Y7FTKNK6hqXu96u94XYTEKSpSaFBUOYlgAEgksBufKDzPQQFJNC1Ca2G/cF/7R45pGngaK98kyEJiEKLZTT7LEfekCImEOB+YqL6gUIcG7/doMUgcwI5VAs9UqFnLu4qxfSFHFZismWWLilnOjXh9MXG1R1CRpqh+IcTMpRKUkv2b1BO5LHeEGIxqpp94jYOP6dYGObNlYg6pIIbWxtDTBcJVlKlAOaJAapdqj7vHrtYykJOqTlxWx9nPY2T4CTNShSjV1ILsba6W8o8jkYmaQAiaBlGUs1xe8tX1jo8Z4rOcTvI816YsAiFj5XH1LCUqCXSTzlAzAFqghlBeZT8qgLUcCDpmMEgnPkUlaFHMlJClmwcNqVC+jvpHsdHtuptvDeBlQhxS+biUzvdzfww6Em2ULcgkkqI5iQHFc3SC8FxKWsgKBlIXM/iMVEe+6GD901BYA7x0dGuYD2UbclOcUicjEGVyH+KoBVXQs5EOA/LVT8r1U5DitkziAnZ0qYnDidM1LiS2ZqAVBcDlFn1EdHR5lPtsDjqAm6OhDzfaVJlBM1KZpUWUCkgkhTuSS2YM7jcN09/ASJ0tRTJbKaMtQIBYpDElJYvSmpzR0dFFVgotuZz/KWHEzKjiOAyynKlKkg52KVs6gCtKTvy56MEsLuwOdwmPWhI8LKElQALOxIITlezpc11Bs4EdHQezPLwbs9H4RHSU4wYmyyhJmlCFqUkBISXU4zBJDZQKqsKOLmrCd4i0pVLegLJLBiwzke8CACsAGrvahPR0LecB3j7lcBwQcpU/DLCCElc0M2Y8poFIPwqYi9LmrUg1XGPDSEqKirKqhCWAYJJBAAYgqowNXNY6OjWAVA0uGolaCQCu4T7UAkIzFZVmykJYAZVGgNsoBIFqGgeD/AMYESip1KSSpAUFEjlZCksoBXvGrgjmDZqmOjo2tQY14AGpA9/ha15IXkviAm5UJLeIKUZwyVINDRwQpjbMxs0DTcVkQolZaWpxmDlRzJSpI/KSSAGIDNasdHQkNAeGjT+yjByi509IDzQEKALNUJZQBAABS70Baz1rA0vDtLDF1AKzAktUlwxcFiXHUXtHR0ZEMBHFbxUpfDFS5nioeZLuAVMpyHLHozF7gkfEWkvAzFTFErCpaySjswKCkNy7Ny76uOjoSHk5PgjIwg8LwdCljM3ue6KEKcO5Yh0voWMdLVMGaUkVKQ4oCWULEf6Qm5jo6G3kzPASgjEoRPGB4eWqiSVOaa6EDMbCpIZ7RM8WGUJSFZgsAZVKAqtyllKPKQCK2JfaOjopNNsoLjCnjscRLQZSlpqxQovSjB7Eg1fbqIOl4wzpGejg86Ska3qzFw3lSOjoS9gDQe/8AKJpN0dysTxKWt8qkspVHQQoO4CS16+VYnOwktEvMKGU6ixJJzgAVUKDlJZ6PpaOjoVUZYYBPWPyiBkL1RCiE5lIILZWBCbAPooAfMCPMVwdCwPEUEtQGW45i7EjyJIsWvHR0TyWxCMMadQgpnsn4gyzcpVlSRMRQlnAodMu50G0CI9nZiZRloNcygpmDFIcuSfym6b7R0dGt2mpHXesdQZqkUkqQCGNCdj+oj2Ojo9owpQv/2Q=="/>
          <p:cNvSpPr>
            <a:spLocks noChangeAspect="1" noChangeArrowheads="1"/>
          </p:cNvSpPr>
          <p:nvPr/>
        </p:nvSpPr>
        <p:spPr bwMode="auto">
          <a:xfrm>
            <a:off x="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68" name="AutoShape 4" descr="data:image/jpeg;base64,/9j/4AAQSkZJRgABAQAAAQABAAD/2wCEAAkGBhQSERUTExQWFRUWGBoaGBgYFxwbGhgeHRoaGhgcHBobHCYeGB0jGhsYHy8gIycpLCwsHB4xNTAqNSYrLSkBCQoKDgwOGg8PGikkHyQsLCosLCksLSwvLywsLCwsLCwsLCwsLCwsLCwsLCwsLCwsLCwsLCwpLCwsLCwsLCwsLP/AABEIALcBFAMBIgACEQEDEQH/xAAbAAACAwEBAQAAAAAAAAAAAAAEBQIDBgABB//EAEEQAAECBAQEAwYEBAQGAwEAAAECEQADITEEEkFRBSJhcROBkQYyQqGx8BRSwdEjcuHxFUNiggckM6KywpKT0mP/xAAaAQADAQEBAQAAAAAAAAAAAAACAwQBAAUG/8QANBEAAQMDAQUHAwQCAwEAAAAAAQACEQMSITEEE0FR8CJhcZGhsdEygcEFFELhsvFSktIj/9oADAMBAAIRAxEAPwDbFMeFMDYzE5ZgDj3fm4/T6wa0XsrXPczkvIfRta13NVFMRKYvyx4Uw+UqFRljwpi/LHhTGyuhUFMeZYuKYiRGFwGStDSdFVljzLF2WPMsbcuhUZY8yxfkjzJHSuhUZY8yxfljzLHSthU5Y7LF2SPMkZK2FVkjzJF2WOyR0roVGWPcsW5Y7LGSihVZY7LFuSOyR1y6FVlj3LFoTHZIy5bCqyx7li3JHZY65bCryx2WLAI9ywNy2FBo9AibR7ljpWwoBMSCYmBHoEZK2FAJiQTEwmPcsZK1Ryx0WZI6MldCxeG434kzOUqSAlBCVC5S4epuw+QjZ4RToB11j5xwzEoVlVLcAEgguDZxqdj2eN/hsWmXIClOwpQVu1o8bZKxNd1x4FXV6Y3QA7kdljzLFczGJAJcME5hW4r6Qs4Bx/8AEZgoBKgSwFaV13AFe8evvWzErz92YmE2yx5li1o8aDlBahsQsJSok2BjNLxqswrVnJf0IaCeL4vJMzWUxpooAV0rT6+uf/HHMKFKS7B3IA6kW1vHmbbUkhoCu2dkCVqsHiALl6wZi5+ROa9QB5mEPDkqzmhpQkjuGbyNekN+OKCZGzqS3d3/AHgdke8MeOA0RV2tLmlFIUCARrHoIhdw2eCmX1Tvahf76GJieQEPUuU+YAp8oqG0G0Hrgl7gTCvm4kDL1Vl+bfVo9kzMxUNqfMiEuIxVEAmqVFTbtT9YL4XPJnzEuLkn9Pk3pCRtRvbJwSB190ZoANKYTZoTeJJqHGsJsZjCrMfyqb0Kh5bQ14YvNLBhlLaTUqlvDPoUFSgGUweKuyx40W5YXqxTz/D1b/1f9YqfUtjxhIay6VcnEJIJFgWixoQyscPwzvfw+9WJ+b+hg2XNJnyg/wAAJr0W/wBRElPaiYB67RCofQA06xKvwOK8TNaho22nygoiEnszMJVMd3uX0PxafmJ6CCONe00nDlKVnMpasuUV1AU7PlYF69IbRqSyXcyl1GdrCu4ViRMSSLZi29ajtQgx2Kx4CZrf5aSfQVpGZ4T7UIkCqSUKJy3BygsAAaPUUJGvVpYnGEfiyHZSeWl0zDmB9C37RM2sd00A8Y9040+2SU/wuMzTUh6eGD0diT5sUmGExbJKtgT6B76RmcBiB4wOYt4Y8+XQ9mr32hxhZ2bBFaqPKWS9PhLmttY3ZapMg+Po1dVYMdcSrOETcyCf9R9NPpBwEI/ZbFp8IlSg5OrwdJ4tKClOoVWQDpQX7UbzEFR2hoYBI48fFa+g8kmD5Ic4+nXxSK+f94cZYyEvFuxeiphsafCX7VjZIqHFo7Z6lxPXErqzYA65IWfigkqGyc3zYD1iMvHjMt7JIAtqIS8dxIE2aHPKhLtp8X0LwNJxhdb0BWPlf9fSBdXcHHrgubTBAWxCYrTiAUqVol38qxeneM9hsW2GxCjQOTuea76at6xQ58QlNZKfSJgUHFq/ItHsB+zis0hPQkR5G03XNBWObBIWB4RwqZLVlWgpCSkpVmcVGVQDEs1DXaGHEOMrlslCgliSzDa9Qe1K/UvkrzFiKuBX0+oiQwGZJez6dOlm/rHwg28h9zx5L293iAkXBPaIzQoEJmMopLGjFJKSBRgWNO/WOTjpeExIyhdQ9SpZAJCWSAyph5QGd+8MvwI5iGNtK6gWu7n1MB4rACb/ANUOUk5bpIdnsQSktY0cCLaX6hZUDzNsadeCS+lc2OK2qJwKQqwIBrez+sDYbiAXVw0Z6fxFakCWojKNauWoHOtGeI+PlAykFib3HWtz5x6Vb9YaY3c/dTUtlGb1b7RYYZ/EYtvSujAHV3OrAGEMvFSzLAstJSEGhqCEs3Z7nygvHJXNTzLTe7DKA1BlKruTX6RKXgilCsuQ25SSzin+phfTUwdX9QouIIPX3hcyi4CFZwXiJmEywcmUjMbl6sG2vtpDb2tXkwrllKCgxIsWNRWlHHnCXhGEmS1EqCApR94MCRurKweqqn9Yb+1KfFwS0hQUtICmFyAQ5b+UkxuyVqZDhPDn6dBdVYZBQ/Cpw/hpcNlIHag7WzeserxLJTV+cj6se9DEuH4c5sO1XlzH6MoMK1FCfWADMKU84Y+OElyeViS4Y1eraXhgJ3YPP4lFi7rmvOJKCU7ETmDHdgre7dLjtBPBZn/NrD7ejadw3rCufOOVbg8s4gim5ADE7s/cwx4ElsdMQS/LnH8qgwNOoKdqRMxpc4HkR/kjcQAeuCpViCBOJPukE0r7xe9+m8aLgKgZI317kAxmFSS+LCXUUpPcgK2v7h9B2hx7NYrlFaFKfoRr1h+zm2tPe78IKvaZHgtA0JMen/nJYdnQa+tfIgQ0m49CXzKCWu5b6xl8R7RSziBNSSsICjlF6BACU7kkqNLMdYv2h3ZHiPdS0m5+xQKZwGFWdpiQSNHC0lrGrkDvFmN46ZMwLCM3hSgW/NckvoWJp23hQeKNIVJSlRExWZK2KQAlXK9DepZ7wJOxRC5qiFN4ZFdwyQL31puI8tzyCI7/APJVgAzPWFObxxacMtWZ/FVlUaAgZas5FXS2pZzvCdOJlLBUtZTPSt0gmhAALFk0USNToLQVgkLVh05UlROYZSCx5WDgG1PrCVPB58xSleEXNbAD5n6ORrvFVN7QDJ4lKc0mICcTJoV4agWBS7E094vTc0293SGPFsYkoSEqUzy0MtIQ4SFqTypslmIBtTUQpTwScyQyORFXOpJLMBoGHkN4IlcCOTKtYDEKZIUdGAdR7lq17RI6owCLvJODXHgnmEpOmZpnJ4b9gxAFPiLEejwNxL2jKMOqRUmehKSSSUpTYpyvdSXFLl30EeycCgKKiScwYgFnszg6hvSL5EpCFBTFTWcgg0Z2ausTt2ltMyJJ/qEZplwgoHCe0EuXLl+JUl2AmFO2qTWhHzhmjjcjMkLTMAUVUDlYDgEkZwTUbm8WzMW4cBIvYANfYdPukS/xBWt4X+6OCGc+P9JgadLj190uw0+qEoC28QkEpL5apD7Fjbp1je8Jx6FBnIe2ZJT9Q3zjNy+InUn1P2REvxwOpGjH71gWfqNSkTDB59c1x2drxkqvjc4LXPWlBZQQGKS5IKUu1XoHelIGljMuykhU1IqnUjmZxbXbSDFTRd6P/b9I8frTSvff7tGH9Rc7Jau/bgYBW2xMp5awzulQbdwQzxiMJilHh2IUl3BSOrZgVWs4Leemk5cxQoCx6H0iH4ghKpfwqcKT8KnFXFi4io/qwcRLNO/+kr9rAwVqPY8f8pLLu7n5t+kdCXD8Zmy0hAUAlNEhgGGkdD2fq1FrQM+X9oDsrydQjXA5mqz016jyIt6R7L4iMyfebWmlRvpSsK/8MmZVfx5zNR8tOwyh7PV61iCMNMUoPOmEpBo0sCmhKUCujO1qR8waTXCbvdXXEcE7kKFiN9PSvrHuJZnOhG4707tCnmqTMUWBegykPUHlpdtKdqTSmYXV4sxlOACElnUDomp0q9jCzQEzd7oru5HK4aFOQ7n7p5wJ+AULMTXQP5+YSfR4NwpXROdTgD8mzF+Xev20XowyjV8tGq2zGweAkt/kPX4XWg8EoXgyDzJ10tev6Rwlg/CQTatBpUvd9RDaZg1KoVa6AftoYqPD0j4ySC9knVzZN4IVOsrCyEvQhnLEOLWHo7jX1i9ZCXo5YV6jZneK5zJPMpbEj8n6gNZm3PnFTLFZaJhzEVZAvcuTp53gy0HWFgI4ImWEEZSCCauHuDpp96x5Nw2YkC1DXWo3peKpMlRQHQtnauR2agDG9tY9RKXYJNhcipzAjSlH9dIxoAJh3Pj3LdRoozsEFAkl1GrMTXT77R4iRkYpJBbK4oaH3fWu0epQoFJMsZgWDqYDYvl33+cTUlSEsUpozkrGl6ZW3N99oMPeNHeqy0ckP+BylWU3cqIAGZ6l6VfrHDAqDVI6hmbYUq3lE5eLqCRLAFWMwF7gtTr9tE/x9aeHbRebp+Wl/lBE1VgDVBeAoFFalFviD6tQvEvwwtnU70oS9Op+2jjihYlCTU2UX6WF/wB4qmzDlplIcsBKWe1tX3u5ge2dSi7I0U5eEZw5Ipck+V9/16RFHDk6KOjlvIUfZqRchbXPUvJXWjax4Vd6/wD82fXzP9YyXc0do5IOZw+oUGsXJowootUg1A9IivAGgc27A7a1uN/KGBm5nypm9WQij3pmjxrsmcS1sssM/wBN67QW8doShtalkvBhOpZ/z/v9IEOAYmjFvzDYXev7Q8UhTghE0A2fJ6tpHFKnfLNAdrIs3Xq1e8GKxHLzQmmCsvPwp0s+9b033jxKFC3m531t1h4mUXDGY5Jpyfemu0UzsGospph68tujdKvW0UtrjjCSafilAUp6kAedtdfvrEFzyKuD5EdqMX1tDOfwrTJMfqqxv9aX1MDT+FXGQuxZ1EdtLCj+cMbUYeggLXd6p/HMHcUvyq+jRyMebnLQauPqPtoGThWcgANc5lAWcufURWZAGiaEj3iNnqT29IZawrLnJsjHAGobsf6CL/xQIZlNvQgfOEE1thSnvqP0Fi/zMWSpzfl1F1U9asXgHUAdOvVEKhTqj8qiS9aH9IkhSrZe1K94VScTlysQl/yqUAdD2u/nBSOIF6Fw9OZVNB+320KdRPBMFQItKzHRdKxiABQf/ar/APMdE5Dv+Pt8pt3ePVSmrmKKXnFIDUShNQAaVBa41egrEE4cgkCbOL2AyuBmJDHK9i3b1g0e0UmUQgy5hSsuVeCrIgDM9W2drmz6OR/jSMoUmStRr8LAimVirKTX6nYRpNVv8ceAH4SQ0H+SWJkzCkkKnKChUskauWZIqf7NHiMIrRc1xWqnoaP1FWraGB46tOb+EMoNCVpBNakuSKd7RBXGluWRL+EB5htR7I2dq+QjSavd5hYQz/kVy8BNPNz2qM6m2dnrcxOVw1fMlQUc3vMtY1f82pFqC43is8Wn1HiSsxfLQnLRxQMVa6igFHJMWq4xNJcrSHYUlk0Dtdd+vS0LdvQYuHmfhaLOZRZ4JMahZ9yTvcX1PrEV8MXVClJJAtsN26xQOLTVVC1kaZUpDWs7384HlSpil5yqcaMSpdKPcABjzXrpUtCg13839fdEQw6AlE4n2XUrLnmlgahASH7qLk+TX6RfxefkSEpokJuCf0NLR4jBzFEBgCLEh2tu70Ai6bwqYeZSsxHzFiPlaF3gRc6fsERYYhghZbh3tHLmrSkiYUFTBWYsFGiQHLhzrDTETpSbywS/xKJHzHaCeF+yuGkKe7kKYl2Y0I84zft1hSUqWkAhC8xBGhd6aNQv3ixhZVqhrJA5mflJdfSp5glaHCSkrQJo8FieUqANLM1K9X17RF0uCFS+a2VL2ruW+xGd9n8Spf8ADSzTQcgFkLCauxbKWdhFHCuLz0TlEzAVSyykAM4bmIersXrtaC/bul2dOuR4rhVHZ71qZmHIrnUQRVpZp/2vb6RKqQWMw10SkF96t3u8KuIe1lUMqYvxBmRkHvMQDZqg0I084LkYyV4YmHOrPcFZooe8DWppt6vCt28AFw69Ey9pJhETpWYKpML6koDnQuKtSLJWgAYgAVmAaMPk1doEw4SvMtCJZAIDkvVvI6xycalgxlWFUoBeoIIYm/8AWOtnA4eP4Rh3FGrxd3YNtOV3/LWx3iGS55dqzVnYA/JvKAVYlKsjLOUF28NqnunT5R03HKAGTxSHuyKOxJDMaaB43dnQY+5XbwIme5BAmoA2zKJLV32FNKxKZOo38MEi7Kehe7tvAErGqADJmguT8Ipf83bpvEF49ZZkrDbqG2jClvu0HYeHuFl4TVUkKYFUvX/LWp/noKfvEPw5SCnkWXD/AMGYCW65q6h2aBZOImGqUrehrM3oK3qO7U2jkYyaCArI4rWaahuraOH/ALQux+gPsjDgUYJNWAQLWlKDdzms/wB0ig4MkAkDKAP8tTPYA81NPpFE2Y95kqtzmcdjXp/SIycSCRzSh/qCDbT4joQI4Mdr+EJcNESrBOliz0IdH7q3P28UKkivuimgTqzft0+ceZpbt4inq+WW47uU1oDEZ09JzDNOUNOTK5A0ISNvtoIB3H2WSOiql4QhjvShAb5Fj/WtXIM+UxYkmrBlHuCaV09INnT30WoAHdtgWCtXMBzQlw6Vgjclx/3uzARQw80txCCXzVGdiz1Uzl7Wof6dYFcsWKtG95//AC7nS0Grw0ss0pVzqWOuiqawPMwQeiXpvq7i52+9qmkJBKiiYugdRIcmh1NKBWgNe/SJy1lwCbtWrg6H3q1cfbQLOkgOyU5h1tTqdukDmV/pQRpViwcl3LfKGBoPFZeQU5OOUKBTAdz51f0joSWoUyh/vP7x0duG9Qu3rlr1z3NHIvR+uh/beLxhybpAt8m20FK9YsOLSFJSEzLEqOR0+8AAS1yAo2LeYcuTxJanaWlICiyitgWFKMWBU/YZTd48t08BH3TA1v8AIoZXCVAK1BOztXo9e0TlcJZlAEhX9D+oMWqxkwpYrlpOhSM+Vtfhcmlw1LNSBp2MKrrUoFOXL7qbMSGAKS1q/rAtuPH3RwyJAR8rhEtuY7sSrZ+vaJLxmFRmKXWZYGbJLUfeIAYJS5NnAqLmFomh3ZObcuaWapt0iqYot7ym2Hzt5wIbJ7Un0XbyNAmnDuMhKc2VyX5SWaoypL0Byk673BiSuPKDkpQkEhhmJYBRpyhnZqg6QlloJJSlJL2pQHZxvT0gjD8NWqhI+Z9YIsZJJAWNqvcj0+0Cs3Mq4I5Ub7EqY+Y2pvWue6lKC1KJDF1kBneiUM5fzZtAG7C8LBAUXZQdiCKdQ/oIYYbFSZYZLqUHolNHTQ1tq1eu0A4gYYM90BNAJHaKWSPFmUQnKkkdOmtb/q8F4TgSloOc0WGO4cdXreseTuLkK5QAApRBIJp8NNKs47wFM4qskFSioC1WFxoGrTrA2vOmPUoRY3OqZcJ4RhsIGlAOLl3NCLqdhrGV9peEETfxEgklNFJF1Je4rVg9NRDI48kZWYbU32gnDYCYr3UgHc0SO7V8oa0upONQnJ1nihe3eC0DCy2HKFoSUAGUpQJSk80tVgqW1iPQihi7FZUzFyWCy4TPRbMAl0qTqCHCnrVnjWcD9kJeFClFSlqKiXLMKkMBtfqetGQ+2WBAUrFS6LSB4iQ/OGAcsbpA1uO0UU9oZUq2t04HmcR/vnCEsc1knX8IbhkyXLk+JJDy2rLAZWagtYKAcvqDFk72gAyGWkL8SiSrlYj4SySx6edqwPwA+NOQqSGC6TUXDMSVVNC7QtxAGdeShClCbKVQFqAs4INM16PRofumveQ7XrXy14pbj2RC12BxiVpKfDSmakc2YE6+8mzpt+sWY3iMwJAzMnYBOnVqxnJeNJQFyv8AqS1EAK94hiPDVWrioPTcGKfEE2aCpSyBUyiWKd2AqsAgjelonOzQZ4eZ65I3VCG4T6fwycxKlHKU/EvLQ0YJSwZidHgVUpISCZhbYZ1MPJ61+u0TRjAohKy81I1rmSLFJvUM43gGZigsHw1hKwSOfMUGtAWqnWrN2jWX6H06Kx2vZE/dXTAkmqSoU+FFrlszddr949C5YT7qw1qgb/lJAr96QScSEIS4QgmhzVCiACWUCAzmBsZiSkAFeVyGoOgDOCDp9mODrsfK5wt19lZ+KBtL0F1LvY/DuR8ovl4gu6ZaB3So6/zAOxaKVYZVlTQkuOUHzBozCsChTf5j9XUNgdbtGhodotyOgmyOJzEuGlgtXk77qILRdJ4lNJy5xU2yJ18ozZn1JKjUv7ytXc33r5iOlTHU+dtjW/rs3rGnZhy9AiFU9/mtPOVPWQCoJeoYJqL/AJTpFU/BTDRU0M24s1bJGle0I5c9BDlbUT8JBVcdS2Vzr0izxZZYkEmgLyzQOdWZmDwvcubp/iFpqePmjZnDZj3NHIOchtKF3qIDVw4Cvii2ilK/v/eL5U7D6P5ICfq3SLDiZNXTMJqPhFKsTXX9e8dLxz9AgIB/38JJiMICogFxc0NfXXrAU7CZWZL+QDBo0s9CWpK9VufkPLy1eAcbMDuJYToOUlz3et/lFNOseo/CSWAcR6pCZYPwjzAjoZLkzVVShbdEfvHsU7zvHmhgdAraScGagEpLs1KbR0zgbIJmKUogXYPRqBhd6bVgM8VmSmICA4BPMQymSGIykkdXsBSsHSJk2ehIJBCnr8JOYs1He3o9NfCLXNzIhVNDCMDKUJxF+agepJ8u7RPD4eYqrfyuwfZtLX/SHHD+ESwZoI/6a8uY/G6QbdCSHofSLDxmXVCeddxQpSTlLV2cNqz61g964zYETWERcUuRwvc32Db/ALQXL4aE5SWqR7w3agFya26GB8bjZigcxSkXoTmBNweUilA47wOjiemRSzRTlqEUdhSvTeNtcRk+S4uaCm0xaRVAzOFe6zBQIYO/e/7QIvihSqwAId3dQN2YFwG6384Vzcc5uE0oBQO71bpvEcHJUt0oNSCAdHvXcV0LtHCmAMobzOEdOxyFBiSsguyySHNPddkns2+zDT+JLtUFxRNvUV+7xaODEH+IxqKB6Wv5RblQhSSWaopWtyKA2YivXUQQt4ZWAGcoE4OYrMwysCerMSer3hjhuC051E9BbpbSnpEhjQmyQMx1Y0oB/up+nYFUxyXJUC7pVUPXLYsCHItHEuIjRFLWpvhhJQGSLbJJsRmqxa5vqFNHYriisoICUsBq5FqU8x91BwyFH3AEgmlWBft62gvD8BZOZZr8QsLOwLvch2Jt1hBsa6TnxRgudohkTyXZ1G3M5LP6DQv9IMHAFzkcxKUqoWfMeoOlflF34+UjMlJCi1UpHUp1vZRPaA53FSQypgQkUCU3vRzfaojCajjIx1yRG0aphgMBIwacklOtWOY1cEkkmlG8qRg/blpS0TQ4VmIIdnAcvu4eitHh1N4lTJJSVKLmttHzLbr1MSl+zIWRMxS/FUlmSaSkXZhcs2vdhaKaH/xfvKhJnzKS8Xi0BLeA8NUuXMmLSUZ09ioghSVgDVy3rCnHTE58s5WSYmqZo5SB8JJAZqXq2sbbGY6jBhsNVWPoDXr0jB8eX48+WiSCqYC1LEu5PQBz0irZajqlQl2B7JNTsxbn8ppJm55DzqLQQlS07FwlYLakNS7DRooXhCEFcxb5RmTOQrmuAygSPEpvUAFiI0uG4ImVhCmYHXMuDVgC+UEgOACwff0x3EFTcJOKAQuSocr1LH4TW43qfVoKjUFVxDOeP660RPJZBcOCdysbJZywSskDLVC2oBkNFHK5sLBwYjLwplhToNFEEyznSggnmyEumj7Bi0LMFgkpClJBKVNnl5tFUzA0qFVB/YwPOxy8LPVJJJ8NQGckOxSCl/8AaoONawW6kkMPemCo1wBKf4fiK/jSFJJpMl8yNmKXzSxbp3jpiuUrLZPzVKdnoHDFxUQsxPEkJRKmyz4YClAgD4iAosB8JAFDTyhtJxryEzAyQVEcvuhRYmmjgAgE0rZ6JdTtgxr11wWuDXaoOUHSVZ9UhkhSqF60FGq/lvEMQnKvlzqH8p3o1Ox84u/woDMuWTLUpLLCScqaHmCdGLOLVsIrnz1JGZQ8QVOZFD8Pw1Br1hgycJLqcYC8UEkJJBKgagJq1GYuK7xBKjmPIvK1LVp/NRj9fVlhsMmqlJK2AIZTC/M7C4DUr+o8XPu8qWCR+dSmNdSkdPnACoNIXWx9UBAInAVyFwGrlH6np84kOJpZsutC+laMAXo32Kym4lRt4aRU0ST2+K463gdeYUzI3cAvoLk/ynyrDIa7X8oS/hPomOD4mQlglJYvVBdqsHBDBm9DSsXDic48uVITumWSb2qe2mkJp+OLubvZqAgv11pEZnE5hV7yhTW1FOGa9W9G3EBuQTMBMFXhJWpljFNQkDoUf0joyU3jOIBZLqG+YiOjBsRPFvkPlFvG83ea0nsfhvxjzJyWCSQkfCoNfLYs6gDuNxGtm8SlSlJTSjk9KMGFjr6jSM97KYkpwpQkMtDsDUB32qdagiPJswqUVqHvF6U3pXyHpEFVgfUcXaDACc2KbBCgpJUpTKXlKysJNACfV2NiaRMrCQE1A+tR8tz9iYWcufYj61cH9YqM3UNr5f2GkGHFwzolnmVTiFhBrqQHs/u763+kK+KcYTKd1OWsGfUVF7fe4PtD7Q5OSWQ+vbuC3lGPyqmLoHJP1j0dn2S8XPwFM+rwat57NypuNmBTBEkKZ/iURoNLEOfKtW2ksypCTLSyVFJyity4BUdK738jHnC8IjCYZCEJJATy0sakktuS57wvnzHWoKoblxdrNTm0jzKjxWeYw0afJVbW7sZ14qOLxWcHxQoKBJYFgXGXmAopnV05gWBZlOMn5UgigDl3JIOa9TUE1rFPG+OJkuFKdRAcBgruW90fYhFhZ83H4jwkqKUkElrBA/NcFTWi2jRdbccN1Ur3FxtCeYCcrELyyB4hSaqqEJG5WEkCtWG5jS4bgQlyxNnKzKysaciTR+Wr1br+pnDOGy8BJAABUEhNgCvqevXrtYbiHFBMqHDBmJoxNe4ND5dIhfVNR0UxDefEqhlIUhJOVbNxyUIZIBJBq1A1KAephbO4iSTUkFiwLAMG7k7np6hLx6UsVnKAPIN89LxmuIccViJgkYRJdRIBJqbudgOuu1YfQ2YuOPuUL6vJN8f7QplgS/eWTRCEpzVNGA9fWLcBwWbPDz/4aAzS0qIVX86gxp+UH1tBfAvZiVhZeaayphfMsvq5UADY082D1gqZxDlJALEClH6i9rQTqjRIpf8AY/hYGxl/kr5KkoGVITyUIZgkDezVr1gLEcZUAAqYCAGew79aFu0LsVxgJBMxWUJul6nY2qfUfWMsrHTMZOEsApQTzAEOQKm9M2gH7GDo7MXkk6c0p1UnDU0xPFJuLmeDhyT+ZeiQeu1SKX0jVez3AZeCFTnWaEkVUaFhXlF6dNTWLsBw6VhAlKE0JbuSLk9nqdoonz1KXfmHcNsBTRj9mFVKt7bGYZ7+Ka1opZOSjMViXdzV7bBywr5PHzn2p4n4k4oDFKWANC5vfao+cMuJ+1aQoy/eBBClINQSdA/rFfsXgZRnGYeZKQ4KkkZW16mvy6xXs9I0Gmq8cMJTn7w2jimfsh7MqSc80KBFUpdwQxuNai1rdRBPtFwmViitQSywKKArT3QRcgp2g3E42uVJ5AAGIvl+KulvlaF2P42jDozA5lF2GgIu5H0ia6q+pePq4QmENa20aLAKxhTyszGzm9quTG84bhVzuHyJeHSAtaytZJskFQGa7lThgHunSgt4N7PYfFSlYqckDOom7ANQk1rZ67w/ncYRJZEpI5UgAj3GIcAAX0t+kP2nar4YxvaBzOkgeuq2lSgS84IQ0jh6pEhalrdRSyeuqas7Av5VhBxFASkzkEgMCpI9MwFPMekMChRZySwYA19NBRhTpCj2g4jkQUpyk0cH8pD210HZoRSBNTsmSdUNWD9OIRXDscVFBS6j7tLFJNeZ3s3UfOJY4zkzyhUsTEFTJWm9CQSo7hnNDcXoIH9iJaXSClgMyuYuwFmL3tDfDzs6llmzLcMTTYg9DrDKzgyocYCMOupiUL4ElSc8tKlA6lRob2AFKu4+UCTEIassDVipR/8Abp2vo8Ns2U5Vhw9CKHZ2djRvSLMZwmoCTmzJzJGqwz0V+booDuTHMc530mfdIc2SbQs3MIq0tOlCVvq3xVY/WKPEOZ/CHkVXP+6GYwXxA5qE5S6VGhZj+4BETxWHOQZVpCiAWWCzOHs5qNTbXWGiqJj5WMpufkFKVFQYCQgt1Xv/ADx0XSeGqAZUgkvcTCX/APi/bekdDTUA4jzH/pN3TufupTOJLw07PLU9KhTsxVYin5W841mDxqMSHQQVNzpGhdrO/WM7iZRmSypSSFsokb0Da1OZh2EZ+ROm4ZQKXS9TShS1LaV0IPaF1NmbVGNQnXY7l9GmyaEHr99YzHtBxMyxTKQX6M27H6bQbwf2iGIAQoFKmqRUM9SsHTrGb9rp6woJNMrkEUrUEF9bhg0T7NQcKtj0iuYGFnlSc7kKD6glj3reNBwHhuVphWlWWuQOTY2L2vaM9w/KqYM39qhz5B42OFw6PBypYl7i5ch6ONGsPW49faHEC0cVNTEuC22MxJWhK0oYFL5bnr8zQ94RcY4kJUmlVgBsxDqNrUqwB6t6s+D4rNJZCllSWPMxowCeYBlBiDrGa9vsAqYEzghwkMQBYlqjVjT0jw9nY3e7t2k9eavr4BKx2Mxqpy3q5d9WuWA/SsfRf+GnC0S0zFkmuVzYMHYHY8z+cYDhXDSp3opnGZLajcEu2jbVj6NwOelGF8NOYEe+dVG97sAQGHUaR6P6gZpbtqm2b67jwRcyeqYSVXJO4vamjCm8D46aEy8xBoDp31GsWyJnKCO93vYRDF4gZSBWjMba/flHjD6tMBPc7Ekr5pxzi5xGXQAe5cA6l2D+kab/AIYykoE9ZooBPdgSaHUMD51rSITPZuQlwE856ks/d2bpDPhUiXh08qQSWc7s9bBzHr1q9N1E02SApKbofJTHEY/PRgXdnZ9XIrYAit6xXLllmFzvr9iOkYaZMIMtClgagKULvpa9zEvwKySFLQl7jxpYI3DZ8w10iCwnQGE/tE5CxntHwmZMnlSFAgJFCohruBSzD5xd7K8GWmYF5X15mbVmFXDtqXaNkrgDhiRlFuSYz75gho4cESTWag/ysfV1pJ9Iu31Xd2RA06ylik66VDEcSBLA1L5jqOg+9IDnEAPmq1mr8vu0HJ4Jh5ZbPXaqX9Eq6RNcrDp0mE7O/wAzl11iPdgHBHn8SmWvzMLI4zgKVLMzI6jo/L1LNfpaDsBhUy0lgxpf0LesaOQJZDjDkgBySVA3r/mXGtItTIQqgkoB6qWTX/dSjnrSGPrGILh6rG0DMys3xGQFyzLcnMDUFmLuNRTp9lDhfZuoCphIBqMpAGm56RtsXjZUpRSZKSxId36OQXjzBcaTNU0rDIVUgqKU5RR7hAfsN6tDaVRzWYdjw/pY5gc6CUtTi8ksSzVKGAAtRqsA2juetokhYUyg+Y0f600hzPMzLTJLqapBToSPiOwfvF2JCEIBmKdTBwS6nAJYVc1o8TVHNxGSqd2Tql+Hw6iohnud9Hv0/aFvFeB/iFJUqUpRy0KXHcUpQ2eCcdxWYrMJeVALMXckUCutWv01itfEpiUsFKpYO3k16DvaDpscwzOe5Y8NItCjgOBTJYpLV58p/wC6lPvqxkcJmpTVh1Jf1yveFOG4zNdipZCrHMWc6N3b7pFQxahNZXMklwehf0Y08oY5l31a+KTgCB7p8JCEuqYtKyB7oVlSNnNV+QSO8QncQ5ipwVtlSQMqUBiGQipNHDq9IX4k0obta9fv5RQlRSkC9NLdO1fo0La6B2BCAvtwAipclrAhqftqY8JPQEEHoeh6GKkYtneoDuTTzHy9YMweDXMLJToKmw3629YQZbkrWMJy3VI5vEUhSv4aSXLusBjtRVv3j2HSv+HEskqmrUpaiSSAEgOaBi5jof8Autl5+/yqw3aO5LPxEgPyuFzJhoWKQokhLUAYHKBVhDDjXARNRmlqGZQYlddRlLgHcvswjO4efJkqqVKUCABkKkkuxFDd7Ma0s8GY/EAoSUTAC/IFOGBAUQWetS4IceRikscHgtJQy2E19nOBCRmMyWFKCgQ4oyQ6gCbhiFFhZ9qee0nCEzFJUACskuFUJBsaA5iNt20cgrBYiYpM1ClpOZBSCAUqSFBi9XBD+8G+jrcbxRBAzgJqBmLpZIdiBZPYjQPQiEN3hqXTnu8Fzg06pZxz2QkqmJ8BaZKikkoqpBVVSmVdAqBY0ZhQwVw7gZEpKjLlqDEnKSQl7OWJFQd30ehjwYU+JnkzkFbtlUQrKzh2T724pV+8aDFyfDwiQgZqISv4wyQQCoixdnLaCHPrOADbp8UJY0EvAVPs8sDxjyjMUED8o5ndrPSzeggzHJT4SgPVqA/vAOEmgiob4SxTtVuj1rT0gyekGWeYFJ1NtjW2rRDWA3k+Cx7rmlK8XL/h+6GDE/TURf4jgiz0ob2OhDf0iuVLOStvl0hzwb2cXMqrkljUip7bd4Y1hfgJFJjjol8oqsmr0+Q2FYvPBSllTlJlfzVV/wDBIf1bvDnDTs6jKwSBLAfPOUXLDYtb0gKfikSVFMhPiTvimzKtuUg/WGbgNFzj1+fRONNo+rKrRw6XRRQpQ/NOWmSgjoKrX5GJpxKBVABO0qUEjt4k3Ms98ohbiJqlkqJUpYbMTc+RDC3aOOJBXlc2drdqv9YE1bRDAsu5YR+K4gFDmAO3iFU3/wA1ZRTZMCzceoBRzqAAsFZANGASyWgabObRxm8uh8i/W8J+J8bQjMA6iBUDTcvtWBYKtQ6lC4xqms6bfuOpqA3W7jvAU/iGUpGYZioIY/ESpgAN6/WMfjvamapboOUbBi92Jo9jaoivheLUmZ4rAkEEOS9CGF+kXN2EgS5LNS44X0+TwmZmdbAXDF/N/SDMFw8VoKKNaE0Vt1S/pEMPxdRkoUmWFLIAUkGiA4LncVFRephBjuLzpaGMx3/KGJFN1a1chr6Ubym06lTBICsc5tNaY8akSlmStZDSwvMfcIJUkjNqpgC1yC9YyfEvb5syZMtgQzqLEOGGUAEq+EaWMZ7GcaWtToqnZQetyK1fWm8OPZDhSMROE2ahDpUKaP8AmrscsXN2WlRbvKgnHr4JQquqODWpnwf2cxE5SpmLUhlEcoDAuRc6VJoO+tH87iUqShKEtMWAxApl9LV06PU384pxLMoykUQkgEhqsQSx2cM/p1VnDpSGQGA22+p79Ykc6+C/7AYCdhghqrxy1TGzmgDgJBSe4L1oD6neKkyAA6audTV9a/Pz7xKaGYPc06kVr96QIriCXCczEcxSbtqWuxqx6F4NtzhDVM5xnJXKSqpBAqHBsfKLFSw4ezV/cF7jf+kUzcTy5r13ahFz0/vZ4FxePlgN4gNLO70SR8hDA1xKS5/ejAMq1A0chQbW9A+op6v0ioYjMpSbrSoAlqMWKa3KWo7X84PkcHeWJiyQzkGlRfLqK/sKUhziZeHlSymapCScoW5avKQNzUgtW5hRqAGAJPcnMoOOXYSBWGWRlSCQbVbuX0s+9oomcMmhaEJyoBUEnVTHmLPSyTTzYxo8VxJEoAI5j+Z/dDj9vkN4zM/FTFTAZmRkuE+ESMrhibu7GhsOkHRc53IePwmOpsbgpqcDKlqSlauY5WdQJNdKuwqDTelDF6vaJUtCvCSxyM6yzGrOA9Kvpp1hFNmHMcunqGdjfVj9hoBxU0mruRd6A01bt/dmghRD/qyhNa36QtJhvaKapLkh3LtUVJNCBasdGJxHG5b3L60IrrciOh37Gcx6IP3FRaWfh5a0MOVZWCksxDAUo9wXCqChOjQtn8IK5RMmYJaQtxKVlQSqopnylJBSaHRSbZawRgVKleNLHOVKTmKSqiMxUMq1AZnQkEiwzHXmPxOITM5Za0o5SnLQLzUSPdZ/zqTUhwYbJZhpnOZ4eP45ZTJB1SzCJnIWpCiUKOYMAlSgCjlOXN0ALflYcphjNxEz8QqWplomZVcoDqLEEAFLElVSwU4atxAXF1TROQtMxIB5pYWaBIS6lgoL1UVgAh+YghgGH4dOmTFsZoTXOFczOeUNYByXBLWI1hxbcLzGiwGDCfSZhloCpwCky0lWZQRdCicpy6hpZBFszl6xfI4sVUGZJCUZWKAUBJcpc5QqhowbpaIBImoElUkAlSyXWQlWXmy8rByog1YWZ3JM8arL4qACAwMpRAPIzpHhKAUTyhNwogAWdojDjkZ/E/dNDkUrFZVMaAqry+ZIIrV0lhmqCCzgx5iOIhEwIU4SoKKV5gElqiunWpZxUwh4/PmkpZKky3CSQDT4iA9a8oF6A3hbO42pwC6spJcVU6SWd2rlbbXWDZst4BS3PGhC+i4REpU1Kln+HzOGL0JvyihZ32beG3tJxNBQmUkgBZAJcBIG1L/1EfK1cXQqZlCswUfhUpnLXc7gMKGp7Q7w3F6ggqBBSWPL7xJmH/VlAKmpmsACYIUn0mwAmh4K2vHV/hMGEoFSHJAu/wBt6RiuFoSpTtU/FmttYufnfrB4454pkjMpSVNmSRmYc2WgJYKIU7uOUs/wjKw8lJzpcZjdyEkJLrFb6VA3gKr7sQQkPaXEEJrMGRIVcbb11a4aF2MlpNQPMXsT6a0/QwZhMbLK1SwQeruBQZXuRzcpG7eVmPwyinKD0BDUADs4D0vWIgLXZWuaSEkxcs0UlXM9DepuC1Q7fSMHjpM0LU4U7ly301bSPoJw6paGPM9QQHbUu3ejwnxfssZuZWUjRwrWgqMtBUX3j0dmrCmSHaKWo0yFluF45KFc6c29K/OkayVgUzpKZiAySFqIpzZQcqbtVScvqXpCDHeysySM4ZSbuGcUeod/KNN7P8WSJKUkNmIygg5QAk5twmmY1oSeoimuQQKlPKKgO1lLZ2JmonhQ5VJZiBQgWr2N9IeYidKxEzIpPPkdw4DlIUXFgz17RLieBlrQMpQFFSiF090O/uuKkknZrxVw3h3hzHzkqy0OYEsH1NnGW+4DREXNcLtCBhWYdhJcB7NuWKkrUKFIUxSqxAuDYtu3lDXALVKXdWUIclujAECtfqBACeEqMxCpc05VE1YpUkijFL1SCzqBoKtSCV8RnSl5FZVcxzuAQoOwq1r9m3Bhz5fiZ7tEumwMMp5IxaCEZsqCqwe51vVnox3iWIQoWsCBm6l2BHWojMjGy00YZqFKk8tb9jVwzPGpw2JQJZ5wTlTc1flU2xZlDy6xHVpWG4J31IcqyoddRSp1ct/XaEfFscJTAJKmBFGNKXrXa2hhvxFQXKBPu8yVNuCMr7Zj+heEGO9nFlRHihwSBnzXpSpIAYu/Td2Zs7WzLvJS1qbjgBZ+fxyao+8f07ekMvZso8ZEwiqVOT1b0JiX+Gz0pzLlSsoD5sqXZ2uFb9IaYLD5JaQdRmLBtrDpd3t6RfUe221sZxhJptIeJC1mPxYUlCZYZCUsGIALhvJqVFRAE2Y7FTKNK6hqXu96u94XYTEKSpSaFBUOYlgAEgksBufKDzPQQFJNC1Ca2G/cF/7R45pGngaK98kyEJiEKLZTT7LEfekCImEOB+YqL6gUIcG7/doMUgcwI5VAs9UqFnLu4qxfSFHFZismWWLilnOjXh9MXG1R1CRpqh+IcTMpRKUkv2b1BO5LHeEGIxqpp94jYOP6dYGObNlYg6pIIbWxtDTBcJVlKlAOaJAapdqj7vHrtYykJOqTlxWx9nPY2T4CTNShSjV1ILsba6W8o8jkYmaQAiaBlGUs1xe8tX1jo8Z4rOcTvI816YsAiFj5XH1LCUqCXSTzlAzAFqghlBeZT8qgLUcCDpmMEgnPkUlaFHMlJClmwcNqVC+jvpHsdHtuptvDeBlQhxS+biUzvdzfww6Em2ULcgkkqI5iQHFc3SC8FxKWsgKBlIXM/iMVEe+6GD901BYA7x0dGuYD2UbclOcUicjEGVyH+KoBVXQs5EOA/LVT8r1U5DitkziAnZ0qYnDidM1LiS2ZqAVBcDlFn1EdHR5lPtsDjqAm6OhDzfaVJlBM1KZpUWUCkgkhTuSS2YM7jcN09/ASJ0tRTJbKaMtQIBYpDElJYvSmpzR0dFFVgotuZz/KWHEzKjiOAyynKlKkg52KVs6gCtKTvy56MEsLuwOdwmPWhI8LKElQALOxIITlezpc11Bs4EdHQezPLwbs9H4RHSU4wYmyyhJmlCFqUkBISXU4zBJDZQKqsKOLmrCd4i0pVLegLJLBiwzke8CACsAGrvahPR0LecB3j7lcBwQcpU/DLCCElc0M2Y8poFIPwqYi9LmrUg1XGPDSEqKirKqhCWAYJJBAAYgqowNXNY6OjWAVA0uGolaCQCu4T7UAkIzFZVmykJYAZVGgNsoBIFqGgeD/AMYESip1KSSpAUFEjlZCksoBXvGrgjmDZqmOjo2tQY14AGpA9/ha15IXkviAm5UJLeIKUZwyVINDRwQpjbMxs0DTcVkQolZaWpxmDlRzJSpI/KSSAGIDNasdHQkNAeGjT+yjByi509IDzQEKALNUJZQBAABS70Baz1rA0vDtLDF1AKzAktUlwxcFiXHUXtHR0ZEMBHFbxUpfDFS5nioeZLuAVMpyHLHozF7gkfEWkvAzFTFErCpaySjswKCkNy7Ny76uOjoSHk5PgjIwg8LwdCljM3ue6KEKcO5Yh0voWMdLVMGaUkVKQ4oCWULEf6Qm5jo6G3kzPASgjEoRPGB4eWqiSVOaa6EDMbCpIZ7RM8WGUJSFZgsAZVKAqtyllKPKQCK2JfaOjopNNsoLjCnjscRLQZSlpqxQovSjB7Eg1fbqIOl4wzpGejg86Ska3qzFw3lSOjoS9gDQe/8AKJpN0dysTxKWt8qkspVHQQoO4CS16+VYnOwktEvMKGU6ixJJzgAVUKDlJZ6PpaOjoVUZYYBPWPyiBkL1RCiE5lIILZWBCbAPooAfMCPMVwdCwPEUEtQGW45i7EjyJIsWvHR0TyWxCMMadQgpnsn4gyzcpVlSRMRQlnAodMu50G0CI9nZiZRloNcygpmDFIcuSfym6b7R0dGt2mpHXesdQZqkUkqQCGNCdj+oj2Ojo9owpQv/2Q=="/>
          <p:cNvSpPr>
            <a:spLocks noChangeAspect="1" noChangeArrowheads="1"/>
          </p:cNvSpPr>
          <p:nvPr/>
        </p:nvSpPr>
        <p:spPr bwMode="auto">
          <a:xfrm>
            <a:off x="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0" name="AutoShape 6" descr="data:image/jpeg;base64,/9j/4AAQSkZJRgABAQAAAQABAAD/2wCEAAkGBhQSERUTExQWFRUWGBoaGBgYFxwbGhgeHRoaGhgcHBobHCYeGB0jGhsYHy8gIycpLCwsHB4xNTAqNSYrLSkBCQoKDgwOGg8PGikkHyQsLCosLCksLSwvLywsLCwsLCwsLCwsLCwsLCwsLCwsLCwsLCwsLCwpLCwsLCwsLCwsLP/AABEIALcBFAMBIgACEQEDEQH/xAAbAAACAwEBAQAAAAAAAAAAAAAEBQIDBgABB//EAEEQAAECBAQEAwYEBAQGAwEAAAECEQADITEEEkFRBSJhcROBkQYyQqGx8BRSwdEjcuHxFUNiggckM6KywpKT0mP/xAAaAQADAQEBAQAAAAAAAAAAAAACAwQBAAUG/8QANBEAAQMDAQUHAwQCAwEAAAAAAQACEQMSITEEE0FR8CJhcZGhsdEygcEFFELhsvFSktIj/9oADAMBAAIRAxEAPwDbFMeFMDYzE5ZgDj3fm4/T6wa0XsrXPczkvIfRta13NVFMRKYvyx4Uw+UqFRljwpi/LHhTGyuhUFMeZYuKYiRGFwGStDSdFVljzLF2WPMsbcuhUZY8yxfkjzJHSuhUZY8yxfljzLHSthU5Y7LF2SPMkZK2FVkjzJF2WOyR0roVGWPcsW5Y7LGSihVZY7LFuSOyR1y6FVlj3LFoTHZIy5bCqyx7li3JHZY65bCryx2WLAI9ywNy2FBo9AibR7ljpWwoBMSCYmBHoEZK2FAJiQTEwmPcsZK1Ryx0WZI6MldCxeG434kzOUqSAlBCVC5S4epuw+QjZ4RToB11j5xwzEoVlVLcAEgguDZxqdj2eN/hsWmXIClOwpQVu1o8bZKxNd1x4FXV6Y3QA7kdljzLFczGJAJcME5hW4r6Qs4Bx/8AEZgoBKgSwFaV13AFe8evvWzErz92YmE2yx5li1o8aDlBahsQsJSok2BjNLxqswrVnJf0IaCeL4vJMzWUxpooAV0rT6+uf/HHMKFKS7B3IA6kW1vHmbbUkhoCu2dkCVqsHiALl6wZi5+ROa9QB5mEPDkqzmhpQkjuGbyNekN+OKCZGzqS3d3/AHgdke8MeOA0RV2tLmlFIUCARrHoIhdw2eCmX1Tvahf76GJieQEPUuU+YAp8oqG0G0Hrgl7gTCvm4kDL1Vl+bfVo9kzMxUNqfMiEuIxVEAmqVFTbtT9YL4XPJnzEuLkn9Pk3pCRtRvbJwSB190ZoANKYTZoTeJJqHGsJsZjCrMfyqb0Kh5bQ14YvNLBhlLaTUqlvDPoUFSgGUweKuyx40W5YXqxTz/D1b/1f9YqfUtjxhIay6VcnEJIJFgWixoQyscPwzvfw+9WJ+b+hg2XNJnyg/wAAJr0W/wBRElPaiYB67RCofQA06xKvwOK8TNaho22nygoiEnszMJVMd3uX0PxafmJ6CCONe00nDlKVnMpasuUV1AU7PlYF69IbRqSyXcyl1GdrCu4ViRMSSLZi29ajtQgx2Kx4CZrf5aSfQVpGZ4T7UIkCqSUKJy3BygsAAaPUUJGvVpYnGEfiyHZSeWl0zDmB9C37RM2sd00A8Y9040+2SU/wuMzTUh6eGD0diT5sUmGExbJKtgT6B76RmcBiB4wOYt4Y8+XQ9mr32hxhZ2bBFaqPKWS9PhLmttY3ZapMg+Po1dVYMdcSrOETcyCf9R9NPpBwEI/ZbFp8IlSg5OrwdJ4tKClOoVWQDpQX7UbzEFR2hoYBI48fFa+g8kmD5Ic4+nXxSK+f94cZYyEvFuxeiphsafCX7VjZIqHFo7Z6lxPXErqzYA65IWfigkqGyc3zYD1iMvHjMt7JIAtqIS8dxIE2aHPKhLtp8X0LwNJxhdb0BWPlf9fSBdXcHHrgubTBAWxCYrTiAUqVol38qxeneM9hsW2GxCjQOTuea76at6xQ58QlNZKfSJgUHFq/ItHsB+zis0hPQkR5G03XNBWObBIWB4RwqZLVlWgpCSkpVmcVGVQDEs1DXaGHEOMrlslCgliSzDa9Qe1K/UvkrzFiKuBX0+oiQwGZJez6dOlm/rHwg28h9zx5L293iAkXBPaIzQoEJmMopLGjFJKSBRgWNO/WOTjpeExIyhdQ9SpZAJCWSAyph5QGd+8MvwI5iGNtK6gWu7n1MB4rACb/ANUOUk5bpIdnsQSktY0cCLaX6hZUDzNsadeCS+lc2OK2qJwKQqwIBrez+sDYbiAXVw0Z6fxFakCWojKNauWoHOtGeI+PlAykFib3HWtz5x6Vb9YaY3c/dTUtlGb1b7RYYZ/EYtvSujAHV3OrAGEMvFSzLAstJSEGhqCEs3Z7nygvHJXNTzLTe7DKA1BlKruTX6RKXgilCsuQ25SSzin+phfTUwdX9QouIIPX3hcyi4CFZwXiJmEywcmUjMbl6sG2vtpDb2tXkwrllKCgxIsWNRWlHHnCXhGEmS1EqCApR94MCRurKweqqn9Yb+1KfFwS0hQUtICmFyAQ5b+UkxuyVqZDhPDn6dBdVYZBQ/Cpw/hpcNlIHag7WzeserxLJTV+cj6se9DEuH4c5sO1XlzH6MoMK1FCfWADMKU84Y+OElyeViS4Y1eraXhgJ3YPP4lFi7rmvOJKCU7ETmDHdgre7dLjtBPBZn/NrD7ejadw3rCufOOVbg8s4gim5ADE7s/cwx4ElsdMQS/LnH8qgwNOoKdqRMxpc4HkR/kjcQAeuCpViCBOJPukE0r7xe9+m8aLgKgZI317kAxmFSS+LCXUUpPcgK2v7h9B2hx7NYrlFaFKfoRr1h+zm2tPe78IKvaZHgtA0JMen/nJYdnQa+tfIgQ0m49CXzKCWu5b6xl8R7RSziBNSSsICjlF6BACU7kkqNLMdYv2h3ZHiPdS0m5+xQKZwGFWdpiQSNHC0lrGrkDvFmN46ZMwLCM3hSgW/NckvoWJp23hQeKNIVJSlRExWZK2KQAlXK9DepZ7wJOxRC5qiFN4ZFdwyQL31puI8tzyCI7/APJVgAzPWFObxxacMtWZ/FVlUaAgZas5FXS2pZzvCdOJlLBUtZTPSt0gmhAALFk0USNToLQVgkLVh05UlROYZSCx5WDgG1PrCVPB58xSleEXNbAD5n6ORrvFVN7QDJ4lKc0mICcTJoV4agWBS7E094vTc0293SGPFsYkoSEqUzy0MtIQ4SFqTypslmIBtTUQpTwScyQyORFXOpJLMBoGHkN4IlcCOTKtYDEKZIUdGAdR7lq17RI6owCLvJODXHgnmEpOmZpnJ4b9gxAFPiLEejwNxL2jKMOqRUmehKSSSUpTYpyvdSXFLl30EeycCgKKiScwYgFnszg6hvSL5EpCFBTFTWcgg0Z2ausTt2ltMyJJ/qEZplwgoHCe0EuXLl+JUl2AmFO2qTWhHzhmjjcjMkLTMAUVUDlYDgEkZwTUbm8WzMW4cBIvYANfYdPukS/xBWt4X+6OCGc+P9JgadLj190uw0+qEoC28QkEpL5apD7Fjbp1je8Jx6FBnIe2ZJT9Q3zjNy+InUn1P2REvxwOpGjH71gWfqNSkTDB59c1x2drxkqvjc4LXPWlBZQQGKS5IKUu1XoHelIGljMuykhU1IqnUjmZxbXbSDFTRd6P/b9I8frTSvff7tGH9Rc7Jau/bgYBW2xMp5awzulQbdwQzxiMJilHh2IUl3BSOrZgVWs4Leemk5cxQoCx6H0iH4ghKpfwqcKT8KnFXFi4io/qwcRLNO/+kr9rAwVqPY8f8pLLu7n5t+kdCXD8Zmy0hAUAlNEhgGGkdD2fq1FrQM+X9oDsrydQjXA5mqz016jyIt6R7L4iMyfebWmlRvpSsK/8MmZVfx5zNR8tOwyh7PV61iCMNMUoPOmEpBo0sCmhKUCujO1qR8waTXCbvdXXEcE7kKFiN9PSvrHuJZnOhG4707tCnmqTMUWBegykPUHlpdtKdqTSmYXV4sxlOACElnUDomp0q9jCzQEzd7oru5HK4aFOQ7n7p5wJ+AULMTXQP5+YSfR4NwpXROdTgD8mzF+Xev20XowyjV8tGq2zGweAkt/kPX4XWg8EoXgyDzJ10tev6Rwlg/CQTatBpUvd9RDaZg1KoVa6AftoYqPD0j4ySC9knVzZN4IVOsrCyEvQhnLEOLWHo7jX1i9ZCXo5YV6jZneK5zJPMpbEj8n6gNZm3PnFTLFZaJhzEVZAvcuTp53gy0HWFgI4ImWEEZSCCauHuDpp96x5Nw2YkC1DXWo3peKpMlRQHQtnauR2agDG9tY9RKXYJNhcipzAjSlH9dIxoAJh3Pj3LdRoozsEFAkl1GrMTXT77R4iRkYpJBbK4oaH3fWu0epQoFJMsZgWDqYDYvl33+cTUlSEsUpozkrGl6ZW3N99oMPeNHeqy0ckP+BylWU3cqIAGZ6l6VfrHDAqDVI6hmbYUq3lE5eLqCRLAFWMwF7gtTr9tE/x9aeHbRebp+Wl/lBE1VgDVBeAoFFalFviD6tQvEvwwtnU70oS9Op+2jjihYlCTU2UX6WF/wB4qmzDlplIcsBKWe1tX3u5ge2dSi7I0U5eEZw5Ipck+V9/16RFHDk6KOjlvIUfZqRchbXPUvJXWjax4Vd6/wD82fXzP9YyXc0do5IOZw+oUGsXJowootUg1A9IivAGgc27A7a1uN/KGBm5nypm9WQij3pmjxrsmcS1sssM/wBN67QW8doShtalkvBhOpZ/z/v9IEOAYmjFvzDYXev7Q8UhTghE0A2fJ6tpHFKnfLNAdrIs3Xq1e8GKxHLzQmmCsvPwp0s+9b033jxKFC3m531t1h4mUXDGY5Jpyfemu0UzsGospph68tujdKvW0UtrjjCSafilAUp6kAedtdfvrEFzyKuD5EdqMX1tDOfwrTJMfqqxv9aX1MDT+FXGQuxZ1EdtLCj+cMbUYeggLXd6p/HMHcUvyq+jRyMebnLQauPqPtoGThWcgANc5lAWcufURWZAGiaEj3iNnqT29IZawrLnJsjHAGobsf6CL/xQIZlNvQgfOEE1thSnvqP0Fi/zMWSpzfl1F1U9asXgHUAdOvVEKhTqj8qiS9aH9IkhSrZe1K94VScTlysQl/yqUAdD2u/nBSOIF6Fw9OZVNB+320KdRPBMFQItKzHRdKxiABQf/ar/APMdE5Dv+Pt8pt3ePVSmrmKKXnFIDUShNQAaVBa41egrEE4cgkCbOL2AyuBmJDHK9i3b1g0e0UmUQgy5hSsuVeCrIgDM9W2drmz6OR/jSMoUmStRr8LAimVirKTX6nYRpNVv8ceAH4SQ0H+SWJkzCkkKnKChUskauWZIqf7NHiMIrRc1xWqnoaP1FWraGB46tOb+EMoNCVpBNakuSKd7RBXGluWRL+EB5htR7I2dq+QjSavd5hYQz/kVy8BNPNz2qM6m2dnrcxOVw1fMlQUc3vMtY1f82pFqC43is8Wn1HiSsxfLQnLRxQMVa6igFHJMWq4xNJcrSHYUlk0Dtdd+vS0LdvQYuHmfhaLOZRZ4JMahZ9yTvcX1PrEV8MXVClJJAtsN26xQOLTVVC1kaZUpDWs7384HlSpil5yqcaMSpdKPcABjzXrpUtCg13839fdEQw6AlE4n2XUrLnmlgahASH7qLk+TX6RfxefkSEpokJuCf0NLR4jBzFEBgCLEh2tu70Ai6bwqYeZSsxHzFiPlaF3gRc6fsERYYhghZbh3tHLmrSkiYUFTBWYsFGiQHLhzrDTETpSbywS/xKJHzHaCeF+yuGkKe7kKYl2Y0I84zft1hSUqWkAhC8xBGhd6aNQv3ixhZVqhrJA5mflJdfSp5glaHCSkrQJo8FieUqANLM1K9X17RF0uCFS+a2VL2ruW+xGd9n8Spf8ADSzTQcgFkLCauxbKWdhFHCuLz0TlEzAVSyykAM4bmIersXrtaC/bul2dOuR4rhVHZ71qZmHIrnUQRVpZp/2vb6RKqQWMw10SkF96t3u8KuIe1lUMqYvxBmRkHvMQDZqg0I084LkYyV4YmHOrPcFZooe8DWppt6vCt28AFw69Ey9pJhETpWYKpML6koDnQuKtSLJWgAYgAVmAaMPk1doEw4SvMtCJZAIDkvVvI6xycalgxlWFUoBeoIIYm/8AWOtnA4eP4Rh3FGrxd3YNtOV3/LWx3iGS55dqzVnYA/JvKAVYlKsjLOUF28NqnunT5R03HKAGTxSHuyKOxJDMaaB43dnQY+5XbwIme5BAmoA2zKJLV32FNKxKZOo38MEi7Kehe7tvAErGqADJmguT8Ipf83bpvEF49ZZkrDbqG2jClvu0HYeHuFl4TVUkKYFUvX/LWp/noKfvEPw5SCnkWXD/AMGYCW65q6h2aBZOImGqUrehrM3oK3qO7U2jkYyaCArI4rWaahuraOH/ALQux+gPsjDgUYJNWAQLWlKDdzms/wB0ig4MkAkDKAP8tTPYA81NPpFE2Y95kqtzmcdjXp/SIycSCRzSh/qCDbT4joQI4Mdr+EJcNESrBOliz0IdH7q3P28UKkivuimgTqzft0+ceZpbt4inq+WW47uU1oDEZ09JzDNOUNOTK5A0ISNvtoIB3H2WSOiql4QhjvShAb5Fj/WtXIM+UxYkmrBlHuCaV09INnT30WoAHdtgWCtXMBzQlw6Vgjclx/3uzARQw80txCCXzVGdiz1Uzl7Wof6dYFcsWKtG95//AC7nS0Grw0ss0pVzqWOuiqawPMwQeiXpvq7i52+9qmkJBKiiYugdRIcmh1NKBWgNe/SJy1lwCbtWrg6H3q1cfbQLOkgOyU5h1tTqdukDmV/pQRpViwcl3LfKGBoPFZeQU5OOUKBTAdz51f0joSWoUyh/vP7x0duG9Qu3rlr1z3NHIvR+uh/beLxhybpAt8m20FK9YsOLSFJSEzLEqOR0+8AAS1yAo2LeYcuTxJanaWlICiyitgWFKMWBU/YZTd48t08BH3TA1v8AIoZXCVAK1BOztXo9e0TlcJZlAEhX9D+oMWqxkwpYrlpOhSM+Vtfhcmlw1LNSBp2MKrrUoFOXL7qbMSGAKS1q/rAtuPH3RwyJAR8rhEtuY7sSrZ+vaJLxmFRmKXWZYGbJLUfeIAYJS5NnAqLmFomh3ZObcuaWapt0iqYot7ym2Hzt5wIbJ7Un0XbyNAmnDuMhKc2VyX5SWaoypL0Byk673BiSuPKDkpQkEhhmJYBRpyhnZqg6QlloJJSlJL2pQHZxvT0gjD8NWqhI+Z9YIsZJJAWNqvcj0+0Cs3Mq4I5Ub7EqY+Y2pvWue6lKC1KJDF1kBneiUM5fzZtAG7C8LBAUXZQdiCKdQ/oIYYbFSZYZLqUHolNHTQ1tq1eu0A4gYYM90BNAJHaKWSPFmUQnKkkdOmtb/q8F4TgSloOc0WGO4cdXreseTuLkK5QAApRBIJp8NNKs47wFM4qskFSioC1WFxoGrTrA2vOmPUoRY3OqZcJ4RhsIGlAOLl3NCLqdhrGV9peEETfxEgklNFJF1Je4rVg9NRDI48kZWYbU32gnDYCYr3UgHc0SO7V8oa0upONQnJ1nihe3eC0DCy2HKFoSUAGUpQJSk80tVgqW1iPQihi7FZUzFyWCy4TPRbMAl0qTqCHCnrVnjWcD9kJeFClFSlqKiXLMKkMBtfqetGQ+2WBAUrFS6LSB4iQ/OGAcsbpA1uO0UU9oZUq2t04HmcR/vnCEsc1knX8IbhkyXLk+JJDy2rLAZWagtYKAcvqDFk72gAyGWkL8SiSrlYj4SySx6edqwPwA+NOQqSGC6TUXDMSVVNC7QtxAGdeShClCbKVQFqAs4INM16PRofumveQ7XrXy14pbj2RC12BxiVpKfDSmakc2YE6+8mzpt+sWY3iMwJAzMnYBOnVqxnJeNJQFyv8AqS1EAK94hiPDVWrioPTcGKfEE2aCpSyBUyiWKd2AqsAgjelonOzQZ4eZ65I3VCG4T6fwycxKlHKU/EvLQ0YJSwZidHgVUpISCZhbYZ1MPJ61+u0TRjAohKy81I1rmSLFJvUM43gGZigsHw1hKwSOfMUGtAWqnWrN2jWX6H06Kx2vZE/dXTAkmqSoU+FFrlszddr949C5YT7qw1qgb/lJAr96QScSEIS4QgmhzVCiACWUCAzmBsZiSkAFeVyGoOgDOCDp9mODrsfK5wt19lZ+KBtL0F1LvY/DuR8ovl4gu6ZaB3So6/zAOxaKVYZVlTQkuOUHzBozCsChTf5j9XUNgdbtGhodotyOgmyOJzEuGlgtXk77qILRdJ4lNJy5xU2yJ18ozZn1JKjUv7ytXc33r5iOlTHU+dtjW/rs3rGnZhy9AiFU9/mtPOVPWQCoJeoYJqL/AJTpFU/BTDRU0M24s1bJGle0I5c9BDlbUT8JBVcdS2Vzr0izxZZYkEmgLyzQOdWZmDwvcubp/iFpqePmjZnDZj3NHIOchtKF3qIDVw4Cvii2ilK/v/eL5U7D6P5ICfq3SLDiZNXTMJqPhFKsTXX9e8dLxz9AgIB/38JJiMICogFxc0NfXXrAU7CZWZL+QDBo0s9CWpK9VufkPLy1eAcbMDuJYToOUlz3et/lFNOseo/CSWAcR6pCZYPwjzAjoZLkzVVShbdEfvHsU7zvHmhgdAraScGagEpLs1KbR0zgbIJmKUogXYPRqBhd6bVgM8VmSmICA4BPMQymSGIykkdXsBSsHSJk2ehIJBCnr8JOYs1He3o9NfCLXNzIhVNDCMDKUJxF+agepJ8u7RPD4eYqrfyuwfZtLX/SHHD+ESwZoI/6a8uY/G6QbdCSHofSLDxmXVCeddxQpSTlLV2cNqz61g964zYETWERcUuRwvc32Db/ALQXL4aE5SWqR7w3agFya26GB8bjZigcxSkXoTmBNweUilA47wOjiemRSzRTlqEUdhSvTeNtcRk+S4uaCm0xaRVAzOFe6zBQIYO/e/7QIvihSqwAId3dQN2YFwG6384Vzcc5uE0oBQO71bpvEcHJUt0oNSCAdHvXcV0LtHCmAMobzOEdOxyFBiSsguyySHNPddkns2+zDT+JLtUFxRNvUV+7xaODEH+IxqKB6Wv5RblQhSSWaopWtyKA2YivXUQQt4ZWAGcoE4OYrMwysCerMSer3hjhuC051E9BbpbSnpEhjQmyQMx1Y0oB/up+nYFUxyXJUC7pVUPXLYsCHItHEuIjRFLWpvhhJQGSLbJJsRmqxa5vqFNHYriisoICUsBq5FqU8x91BwyFH3AEgmlWBft62gvD8BZOZZr8QsLOwLvch2Jt1hBsa6TnxRgudohkTyXZ1G3M5LP6DQv9IMHAFzkcxKUqoWfMeoOlflF34+UjMlJCi1UpHUp1vZRPaA53FSQypgQkUCU3vRzfaojCajjIx1yRG0aphgMBIwacklOtWOY1cEkkmlG8qRg/blpS0TQ4VmIIdnAcvu4eitHh1N4lTJJSVKLmttHzLbr1MSl+zIWRMxS/FUlmSaSkXZhcs2vdhaKaH/xfvKhJnzKS8Xi0BLeA8NUuXMmLSUZ09ioghSVgDVy3rCnHTE58s5WSYmqZo5SB8JJAZqXq2sbbGY6jBhsNVWPoDXr0jB8eX48+WiSCqYC1LEu5PQBz0irZajqlQl2B7JNTsxbn8ppJm55DzqLQQlS07FwlYLakNS7DRooXhCEFcxb5RmTOQrmuAygSPEpvUAFiI0uG4ImVhCmYHXMuDVgC+UEgOACwff0x3EFTcJOKAQuSocr1LH4TW43qfVoKjUFVxDOeP660RPJZBcOCdysbJZywSskDLVC2oBkNFHK5sLBwYjLwplhToNFEEyznSggnmyEumj7Bi0LMFgkpClJBKVNnl5tFUzA0qFVB/YwPOxy8LPVJJJ8NQGckOxSCl/8AaoONawW6kkMPemCo1wBKf4fiK/jSFJJpMl8yNmKXzSxbp3jpiuUrLZPzVKdnoHDFxUQsxPEkJRKmyz4YClAgD4iAosB8JAFDTyhtJxryEzAyQVEcvuhRYmmjgAgE0rZ6JdTtgxr11wWuDXaoOUHSVZ9UhkhSqF60FGq/lvEMQnKvlzqH8p3o1Ox84u/woDMuWTLUpLLCScqaHmCdGLOLVsIrnz1JGZQ8QVOZFD8Pw1Br1hgycJLqcYC8UEkJJBKgagJq1GYuK7xBKjmPIvK1LVp/NRj9fVlhsMmqlJK2AIZTC/M7C4DUr+o8XPu8qWCR+dSmNdSkdPnACoNIXWx9UBAInAVyFwGrlH6np84kOJpZsutC+laMAXo32Kym4lRt4aRU0ST2+K463gdeYUzI3cAvoLk/ynyrDIa7X8oS/hPomOD4mQlglJYvVBdqsHBDBm9DSsXDic48uVITumWSb2qe2mkJp+OLubvZqAgv11pEZnE5hV7yhTW1FOGa9W9G3EBuQTMBMFXhJWpljFNQkDoUf0joyU3jOIBZLqG+YiOjBsRPFvkPlFvG83ea0nsfhvxjzJyWCSQkfCoNfLYs6gDuNxGtm8SlSlJTSjk9KMGFjr6jSM97KYkpwpQkMtDsDUB32qdagiPJswqUVqHvF6U3pXyHpEFVgfUcXaDACc2KbBCgpJUpTKXlKysJNACfV2NiaRMrCQE1A+tR8tz9iYWcufYj61cH9YqM3UNr5f2GkGHFwzolnmVTiFhBrqQHs/u763+kK+KcYTKd1OWsGfUVF7fe4PtD7Q5OSWQ+vbuC3lGPyqmLoHJP1j0dn2S8XPwFM+rwat57NypuNmBTBEkKZ/iURoNLEOfKtW2ksypCTLSyVFJyity4BUdK738jHnC8IjCYZCEJJATy0sakktuS57wvnzHWoKoblxdrNTm0jzKjxWeYw0afJVbW7sZ14qOLxWcHxQoKBJYFgXGXmAopnV05gWBZlOMn5UgigDl3JIOa9TUE1rFPG+OJkuFKdRAcBgruW90fYhFhZ83H4jwkqKUkElrBA/NcFTWi2jRdbccN1Ur3FxtCeYCcrELyyB4hSaqqEJG5WEkCtWG5jS4bgQlyxNnKzKysaciTR+Wr1br+pnDOGy8BJAABUEhNgCvqevXrtYbiHFBMqHDBmJoxNe4ND5dIhfVNR0UxDefEqhlIUhJOVbNxyUIZIBJBq1A1KAephbO4iSTUkFiwLAMG7k7np6hLx6UsVnKAPIN89LxmuIccViJgkYRJdRIBJqbudgOuu1YfQ2YuOPuUL6vJN8f7QplgS/eWTRCEpzVNGA9fWLcBwWbPDz/4aAzS0qIVX86gxp+UH1tBfAvZiVhZeaayphfMsvq5UADY082D1gqZxDlJALEClH6i9rQTqjRIpf8AY/hYGxl/kr5KkoGVITyUIZgkDezVr1gLEcZUAAqYCAGew79aFu0LsVxgJBMxWUJul6nY2qfUfWMsrHTMZOEsApQTzAEOQKm9M2gH7GDo7MXkk6c0p1UnDU0xPFJuLmeDhyT+ZeiQeu1SKX0jVez3AZeCFTnWaEkVUaFhXlF6dNTWLsBw6VhAlKE0JbuSLk9nqdoonz1KXfmHcNsBTRj9mFVKt7bGYZ7+Ka1opZOSjMViXdzV7bBywr5PHzn2p4n4k4oDFKWANC5vfao+cMuJ+1aQoy/eBBClINQSdA/rFfsXgZRnGYeZKQ4KkkZW16mvy6xXs9I0Gmq8cMJTn7w2jimfsh7MqSc80KBFUpdwQxuNai1rdRBPtFwmViitQSywKKArT3QRcgp2g3E42uVJ5AAGIvl+KulvlaF2P42jDozA5lF2GgIu5H0ia6q+pePq4QmENa20aLAKxhTyszGzm9quTG84bhVzuHyJeHSAtaytZJskFQGa7lThgHunSgt4N7PYfFSlYqckDOom7ANQk1rZ67w/ncYRJZEpI5UgAj3GIcAAX0t+kP2nar4YxvaBzOkgeuq2lSgS84IQ0jh6pEhalrdRSyeuqas7Av5VhBxFASkzkEgMCpI9MwFPMekMChRZySwYA19NBRhTpCj2g4jkQUpyk0cH8pD210HZoRSBNTsmSdUNWD9OIRXDscVFBS6j7tLFJNeZ3s3UfOJY4zkzyhUsTEFTJWm9CQSo7hnNDcXoIH9iJaXSClgMyuYuwFmL3tDfDzs6llmzLcMTTYg9DrDKzgyocYCMOupiUL4ElSc8tKlA6lRob2AFKu4+UCTEIassDVipR/8Abp2vo8Ns2U5Vhw9CKHZ2djRvSLMZwmoCTmzJzJGqwz0V+booDuTHMc530mfdIc2SbQs3MIq0tOlCVvq3xVY/WKPEOZ/CHkVXP+6GYwXxA5qE5S6VGhZj+4BETxWHOQZVpCiAWWCzOHs5qNTbXWGiqJj5WMpufkFKVFQYCQgt1Xv/ADx0XSeGqAZUgkvcTCX/APi/bekdDTUA4jzH/pN3TufupTOJLw07PLU9KhTsxVYin5W841mDxqMSHQQVNzpGhdrO/WM7iZRmSypSSFsokb0Da1OZh2EZ+ROm4ZQKXS9TShS1LaV0IPaF1NmbVGNQnXY7l9GmyaEHr99YzHtBxMyxTKQX6M27H6bQbwf2iGIAQoFKmqRUM9SsHTrGb9rp6woJNMrkEUrUEF9bhg0T7NQcKtj0iuYGFnlSc7kKD6glj3reNBwHhuVphWlWWuQOTY2L2vaM9w/KqYM39qhz5B42OFw6PBypYl7i5ch6ONGsPW49faHEC0cVNTEuC22MxJWhK0oYFL5bnr8zQ94RcY4kJUmlVgBsxDqNrUqwB6t6s+D4rNJZCllSWPMxowCeYBlBiDrGa9vsAqYEzghwkMQBYlqjVjT0jw9nY3e7t2k9eavr4BKx2Mxqpy3q5d9WuWA/SsfRf+GnC0S0zFkmuVzYMHYHY8z+cYDhXDSp3opnGZLajcEu2jbVj6NwOelGF8NOYEe+dVG97sAQGHUaR6P6gZpbtqm2b67jwRcyeqYSVXJO4vamjCm8D46aEy8xBoDp31GsWyJnKCO93vYRDF4gZSBWjMba/flHjD6tMBPc7Ekr5pxzi5xGXQAe5cA6l2D+kab/AIYykoE9ZooBPdgSaHUMD51rSITPZuQlwE856ks/d2bpDPhUiXh08qQSWc7s9bBzHr1q9N1E02SApKbofJTHEY/PRgXdnZ9XIrYAit6xXLllmFzvr9iOkYaZMIMtClgagKULvpa9zEvwKySFLQl7jxpYI3DZ8w10iCwnQGE/tE5CxntHwmZMnlSFAgJFCohruBSzD5xd7K8GWmYF5X15mbVmFXDtqXaNkrgDhiRlFuSYz75gho4cESTWag/ysfV1pJ9Iu31Xd2RA06ylik66VDEcSBLA1L5jqOg+9IDnEAPmq1mr8vu0HJ4Jh5ZbPXaqX9Eq6RNcrDp0mE7O/wAzl11iPdgHBHn8SmWvzMLI4zgKVLMzI6jo/L1LNfpaDsBhUy0lgxpf0LesaOQJZDjDkgBySVA3r/mXGtItTIQqgkoB6qWTX/dSjnrSGPrGILh6rG0DMys3xGQFyzLcnMDUFmLuNRTp9lDhfZuoCphIBqMpAGm56RtsXjZUpRSZKSxId36OQXjzBcaTNU0rDIVUgqKU5RR7hAfsN6tDaVRzWYdjw/pY5gc6CUtTi8ksSzVKGAAtRqsA2juetokhYUyg+Y0f600hzPMzLTJLqapBToSPiOwfvF2JCEIBmKdTBwS6nAJYVc1o8TVHNxGSqd2Tql+Hw6iohnud9Hv0/aFvFeB/iFJUqUpRy0KXHcUpQ2eCcdxWYrMJeVALMXckUCutWv01itfEpiUsFKpYO3k16DvaDpscwzOe5Y8NItCjgOBTJYpLV58p/wC6lPvqxkcJmpTVh1Jf1yveFOG4zNdipZCrHMWc6N3b7pFQxahNZXMklwehf0Y08oY5l31a+KTgCB7p8JCEuqYtKyB7oVlSNnNV+QSO8QncQ5ipwVtlSQMqUBiGQipNHDq9IX4k0obta9fv5RQlRSkC9NLdO1fo0La6B2BCAvtwAipclrAhqftqY8JPQEEHoeh6GKkYtneoDuTTzHy9YMweDXMLJToKmw3629YQZbkrWMJy3VI5vEUhSv4aSXLusBjtRVv3j2HSv+HEskqmrUpaiSSAEgOaBi5jof8Autl5+/yqw3aO5LPxEgPyuFzJhoWKQokhLUAYHKBVhDDjXARNRmlqGZQYlddRlLgHcvswjO4efJkqqVKUCABkKkkuxFDd7Ma0s8GY/EAoSUTAC/IFOGBAUQWetS4IceRikscHgtJQy2E19nOBCRmMyWFKCgQ4oyQ6gCbhiFFhZ9qee0nCEzFJUACskuFUJBsaA5iNt20cgrBYiYpM1ClpOZBSCAUqSFBi9XBD+8G+jrcbxRBAzgJqBmLpZIdiBZPYjQPQiEN3hqXTnu8Fzg06pZxz2QkqmJ8BaZKikkoqpBVVSmVdAqBY0ZhQwVw7gZEpKjLlqDEnKSQl7OWJFQd30ehjwYU+JnkzkFbtlUQrKzh2T724pV+8aDFyfDwiQgZqISv4wyQQCoixdnLaCHPrOADbp8UJY0EvAVPs8sDxjyjMUED8o5ndrPSzeggzHJT4SgPVqA/vAOEmgiob4SxTtVuj1rT0gyekGWeYFJ1NtjW2rRDWA3k+Cx7rmlK8XL/h+6GDE/TURf4jgiz0ob2OhDf0iuVLOStvl0hzwb2cXMqrkljUip7bd4Y1hfgJFJjjol8oqsmr0+Q2FYvPBSllTlJlfzVV/wDBIf1bvDnDTs6jKwSBLAfPOUXLDYtb0gKfikSVFMhPiTvimzKtuUg/WGbgNFzj1+fRONNo+rKrRw6XRRQpQ/NOWmSgjoKrX5GJpxKBVABO0qUEjt4k3Ms98ohbiJqlkqJUpYbMTc+RDC3aOOJBXlc2drdqv9YE1bRDAsu5YR+K4gFDmAO3iFU3/wA1ZRTZMCzceoBRzqAAsFZANGASyWgabObRxm8uh8i/W8J+J8bQjMA6iBUDTcvtWBYKtQ6lC4xqms6bfuOpqA3W7jvAU/iGUpGYZioIY/ESpgAN6/WMfjvamapboOUbBi92Jo9jaoivheLUmZ4rAkEEOS9CGF+kXN2EgS5LNS44X0+TwmZmdbAXDF/N/SDMFw8VoKKNaE0Vt1S/pEMPxdRkoUmWFLIAUkGiA4LncVFRephBjuLzpaGMx3/KGJFN1a1chr6Ubym06lTBICsc5tNaY8akSlmStZDSwvMfcIJUkjNqpgC1yC9YyfEvb5syZMtgQzqLEOGGUAEq+EaWMZ7GcaWtToqnZQetyK1fWm8OPZDhSMROE2ahDpUKaP8AmrscsXN2WlRbvKgnHr4JQquqODWpnwf2cxE5SpmLUhlEcoDAuRc6VJoO+tH87iUqShKEtMWAxApl9LV06PU384pxLMoykUQkgEhqsQSx2cM/p1VnDpSGQGA22+p79Ykc6+C/7AYCdhghqrxy1TGzmgDgJBSe4L1oD6neKkyAA6audTV9a/Pz7xKaGYPc06kVr96QIriCXCczEcxSbtqWuxqx6F4NtzhDVM5xnJXKSqpBAqHBsfKLFSw4ezV/cF7jf+kUzcTy5r13ahFz0/vZ4FxePlgN4gNLO70SR8hDA1xKS5/ejAMq1A0chQbW9A+op6v0ioYjMpSbrSoAlqMWKa3KWo7X84PkcHeWJiyQzkGlRfLqK/sKUhziZeHlSymapCScoW5avKQNzUgtW5hRqAGAJPcnMoOOXYSBWGWRlSCQbVbuX0s+9oomcMmhaEJyoBUEnVTHmLPSyTTzYxo8VxJEoAI5j+Z/dDj9vkN4zM/FTFTAZmRkuE+ESMrhibu7GhsOkHRc53IePwmOpsbgpqcDKlqSlauY5WdQJNdKuwqDTelDF6vaJUtCvCSxyM6yzGrOA9Kvpp1hFNmHMcunqGdjfVj9hoBxU0mruRd6A01bt/dmghRD/qyhNa36QtJhvaKapLkh3LtUVJNCBasdGJxHG5b3L60IrrciOh37Gcx6IP3FRaWfh5a0MOVZWCksxDAUo9wXCqChOjQtn8IK5RMmYJaQtxKVlQSqopnylJBSaHRSbZawRgVKleNLHOVKTmKSqiMxUMq1AZnQkEiwzHXmPxOITM5Za0o5SnLQLzUSPdZ/zqTUhwYbJZhpnOZ4eP45ZTJB1SzCJnIWpCiUKOYMAlSgCjlOXN0ALflYcphjNxEz8QqWplomZVcoDqLEEAFLElVSwU4atxAXF1TROQtMxIB5pYWaBIS6lgoL1UVgAh+YghgGH4dOmTFsZoTXOFczOeUNYByXBLWI1hxbcLzGiwGDCfSZhloCpwCky0lWZQRdCicpy6hpZBFszl6xfI4sVUGZJCUZWKAUBJcpc5QqhowbpaIBImoElUkAlSyXWQlWXmy8rByog1YWZ3JM8arL4qACAwMpRAPIzpHhKAUTyhNwogAWdojDjkZ/E/dNDkUrFZVMaAqry+ZIIrV0lhmqCCzgx5iOIhEwIU4SoKKV5gElqiunWpZxUwh4/PmkpZKky3CSQDT4iA9a8oF6A3hbO42pwC6spJcVU6SWd2rlbbXWDZst4BS3PGhC+i4REpU1Kln+HzOGL0JvyihZ32beG3tJxNBQmUkgBZAJcBIG1L/1EfK1cXQqZlCswUfhUpnLXc7gMKGp7Q7w3F6ggqBBSWPL7xJmH/VlAKmpmsACYIUn0mwAmh4K2vHV/hMGEoFSHJAu/wBt6RiuFoSpTtU/FmttYufnfrB4454pkjMpSVNmSRmYc2WgJYKIU7uOUs/wjKw8lJzpcZjdyEkJLrFb6VA3gKr7sQQkPaXEEJrMGRIVcbb11a4aF2MlpNQPMXsT6a0/QwZhMbLK1SwQeruBQZXuRzcpG7eVmPwyinKD0BDUADs4D0vWIgLXZWuaSEkxcs0UlXM9DepuC1Q7fSMHjpM0LU4U7ly301bSPoJw6paGPM9QQHbUu3ejwnxfssZuZWUjRwrWgqMtBUX3j0dmrCmSHaKWo0yFluF45KFc6c29K/OkayVgUzpKZiAySFqIpzZQcqbtVScvqXpCDHeysySM4ZSbuGcUeod/KNN7P8WSJKUkNmIygg5QAk5twmmY1oSeoimuQQKlPKKgO1lLZ2JmonhQ5VJZiBQgWr2N9IeYidKxEzIpPPkdw4DlIUXFgz17RLieBlrQMpQFFSiF090O/uuKkknZrxVw3h3hzHzkqy0OYEsH1NnGW+4DREXNcLtCBhWYdhJcB7NuWKkrUKFIUxSqxAuDYtu3lDXALVKXdWUIclujAECtfqBACeEqMxCpc05VE1YpUkijFL1SCzqBoKtSCV8RnSl5FZVcxzuAQoOwq1r9m3Bhz5fiZ7tEumwMMp5IxaCEZsqCqwe51vVnox3iWIQoWsCBm6l2BHWojMjGy00YZqFKk8tb9jVwzPGpw2JQJZ5wTlTc1flU2xZlDy6xHVpWG4J31IcqyoddRSp1ct/XaEfFscJTAJKmBFGNKXrXa2hhvxFQXKBPu8yVNuCMr7Zj+heEGO9nFlRHihwSBnzXpSpIAYu/Td2Zs7WzLvJS1qbjgBZ+fxyao+8f07ekMvZso8ZEwiqVOT1b0JiX+Gz0pzLlSsoD5sqXZ2uFb9IaYLD5JaQdRmLBtrDpd3t6RfUe221sZxhJptIeJC1mPxYUlCZYZCUsGIALhvJqVFRAE2Y7FTKNK6hqXu96u94XYTEKSpSaFBUOYlgAEgksBufKDzPQQFJNC1Ca2G/cF/7R45pGngaK98kyEJiEKLZTT7LEfekCImEOB+YqL6gUIcG7/doMUgcwI5VAs9UqFnLu4qxfSFHFZismWWLilnOjXh9MXG1R1CRpqh+IcTMpRKUkv2b1BO5LHeEGIxqpp94jYOP6dYGObNlYg6pIIbWxtDTBcJVlKlAOaJAapdqj7vHrtYykJOqTlxWx9nPY2T4CTNShSjV1ILsba6W8o8jkYmaQAiaBlGUs1xe8tX1jo8Z4rOcTvI816YsAiFj5XH1LCUqCXSTzlAzAFqghlBeZT8qgLUcCDpmMEgnPkUlaFHMlJClmwcNqVC+jvpHsdHtuptvDeBlQhxS+biUzvdzfww6Em2ULcgkkqI5iQHFc3SC8FxKWsgKBlIXM/iMVEe+6GD901BYA7x0dGuYD2UbclOcUicjEGVyH+KoBVXQs5EOA/LVT8r1U5DitkziAnZ0qYnDidM1LiS2ZqAVBcDlFn1EdHR5lPtsDjqAm6OhDzfaVJlBM1KZpUWUCkgkhTuSS2YM7jcN09/ASJ0tRTJbKaMtQIBYpDElJYvSmpzR0dFFVgotuZz/KWHEzKjiOAyynKlKkg52KVs6gCtKTvy56MEsLuwOdwmPWhI8LKElQALOxIITlezpc11Bs4EdHQezPLwbs9H4RHSU4wYmyyhJmlCFqUkBISXU4zBJDZQKqsKOLmrCd4i0pVLegLJLBiwzke8CACsAGrvahPR0LecB3j7lcBwQcpU/DLCCElc0M2Y8poFIPwqYi9LmrUg1XGPDSEqKirKqhCWAYJJBAAYgqowNXNY6OjWAVA0uGolaCQCu4T7UAkIzFZVmykJYAZVGgNsoBIFqGgeD/AMYESip1KSSpAUFEjlZCksoBXvGrgjmDZqmOjo2tQY14AGpA9/ha15IXkviAm5UJLeIKUZwyVINDRwQpjbMxs0DTcVkQolZaWpxmDlRzJSpI/KSSAGIDNasdHQkNAeGjT+yjByi509IDzQEKALNUJZQBAABS70Baz1rA0vDtLDF1AKzAktUlwxcFiXHUXtHR0ZEMBHFbxUpfDFS5nioeZLuAVMpyHLHozF7gkfEWkvAzFTFErCpaySjswKCkNy7Ny76uOjoSHk5PgjIwg8LwdCljM3ue6KEKcO5Yh0voWMdLVMGaUkVKQ4oCWULEf6Qm5jo6G3kzPASgjEoRPGB4eWqiSVOaa6EDMbCpIZ7RM8WGUJSFZgsAZVKAqtyllKPKQCK2JfaOjopNNsoLjCnjscRLQZSlpqxQovSjB7Eg1fbqIOl4wzpGejg86Ska3qzFw3lSOjoS9gDQe/8AKJpN0dysTxKWt8qkspVHQQoO4CS16+VYnOwktEvMKGU6ixJJzgAVUKDlJZ6PpaOjoVUZYYBPWPyiBkL1RCiE5lIILZWBCbAPooAfMCPMVwdCwPEUEtQGW45i7EjyJIsWvHR0TyWxCMMadQgpnsn4gyzcpVlSRMRQlnAodMu50G0CI9nZiZRloNcygpmDFIcuSfym6b7R0dGt2mpHXesdQZqkUkqQCGNCdj+oj2Ojo9owpQv/2Q=="/>
          <p:cNvSpPr>
            <a:spLocks noChangeAspect="1" noChangeArrowheads="1"/>
          </p:cNvSpPr>
          <p:nvPr/>
        </p:nvSpPr>
        <p:spPr bwMode="auto">
          <a:xfrm>
            <a:off x="0" y="-842963"/>
            <a:ext cx="2628900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2" name="AutoShape 8" descr="http://www.agroburza.hr/wp-content/uploads/vinograd2.jpg"/>
          <p:cNvSpPr>
            <a:spLocks noChangeAspect="1" noChangeArrowheads="1"/>
          </p:cNvSpPr>
          <p:nvPr/>
        </p:nvSpPr>
        <p:spPr bwMode="auto">
          <a:xfrm>
            <a:off x="63500" y="-136525"/>
            <a:ext cx="5715000" cy="3790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il_fi" descr="http://www.agroburza.hr/wp-content/uploads/vinograd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1480"/>
            <a:ext cx="500066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podravje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wines are full of </a:t>
            </a:r>
            <a:r>
              <a:rPr lang="en-US" dirty="0" smtClean="0"/>
              <a:t>flavor </a:t>
            </a:r>
            <a:r>
              <a:rPr lang="en-US" dirty="0" smtClean="0"/>
              <a:t>with rich aroma</a:t>
            </a:r>
          </a:p>
          <a:p>
            <a:r>
              <a:rPr lang="en-US" dirty="0" smtClean="0"/>
              <a:t>according to sugar content, they belong to all categories – from dry and semi dry to semi sweet and sweet wines</a:t>
            </a:r>
          </a:p>
          <a:p>
            <a:r>
              <a:rPr lang="en-US" dirty="0" smtClean="0"/>
              <a:t>famous for their sweet wines, which receive awards all over the world</a:t>
            </a:r>
          </a:p>
          <a:p>
            <a:r>
              <a:rPr lang="en-US" dirty="0" smtClean="0"/>
              <a:t>wines of premium and high quality</a:t>
            </a:r>
          </a:p>
          <a:p>
            <a:r>
              <a:rPr lang="en-US" dirty="0" smtClean="0"/>
              <a:t>late harvest, </a:t>
            </a:r>
            <a:r>
              <a:rPr lang="en-US" dirty="0" smtClean="0"/>
              <a:t>selection, </a:t>
            </a:r>
            <a:r>
              <a:rPr lang="en-US" dirty="0" smtClean="0"/>
              <a:t>berry </a:t>
            </a:r>
            <a:r>
              <a:rPr lang="en-US" dirty="0" smtClean="0"/>
              <a:t>selection, </a:t>
            </a:r>
            <a:r>
              <a:rPr lang="en-US" dirty="0" smtClean="0"/>
              <a:t>ice wine, dry berry </a:t>
            </a:r>
            <a:r>
              <a:rPr lang="en-US" dirty="0" smtClean="0"/>
              <a:t>selection</a:t>
            </a:r>
            <a:endParaRPr lang="en-US" dirty="0" smtClean="0"/>
          </a:p>
          <a:p>
            <a:r>
              <a:rPr lang="en-US" dirty="0" smtClean="0"/>
              <a:t>sparkling wines</a:t>
            </a:r>
          </a:p>
          <a:p>
            <a:endParaRPr lang="sl-SI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podravje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828800"/>
          </a:xfrm>
        </p:spPr>
        <p:txBody>
          <a:bodyPr/>
          <a:lstStyle/>
          <a:p>
            <a:r>
              <a:rPr lang="en-US" dirty="0" err="1" smtClean="0"/>
              <a:t>žametna</a:t>
            </a:r>
            <a:r>
              <a:rPr lang="en-US" dirty="0" smtClean="0"/>
              <a:t> </a:t>
            </a:r>
            <a:r>
              <a:rPr lang="en-US" dirty="0" err="1" smtClean="0"/>
              <a:t>črnina</a:t>
            </a:r>
            <a:r>
              <a:rPr lang="en-US" dirty="0" smtClean="0"/>
              <a:t> in Lent in Maribor is 400 years old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oldest vine in the world</a:t>
            </a:r>
            <a:r>
              <a:rPr lang="en-US" dirty="0" smtClean="0"/>
              <a:t> that still grows</a:t>
            </a:r>
          </a:p>
          <a:p>
            <a:endParaRPr lang="en-US" dirty="0"/>
          </a:p>
        </p:txBody>
      </p:sp>
      <p:sp>
        <p:nvSpPr>
          <p:cNvPr id="24578" name="AutoShape 2" descr="data:image/jpeg;base64,/9j/4AAQSkZJRgABAQAAAQABAAD/2wCEAAkGBhQSERUUExQWFRUWFhwYGBcXGBwaHBgfGhwZGBobGh0dHCYeHxwlHBoXIS8gIycpLCwsHx8xNTAqNSYrLCkBCQoKDgwOGg8PGiwkHCQsLCwsLCwsKSwsLCwsLCwpLCksLCwpLCwsLCwsLCwpLCwsKSwpLCwpLCwsKSwsLCwpKf/AABEIAL0BCwMBIgACEQEDEQH/xAAcAAACAwEBAQEAAAAAAAAAAAAFBgIDBAcBAAj/xABOEAACAQIEAwUEBQgIAwUJAAABAhEDIQAEEjEFIkEGE1FhcTKBkbEUI0KhwQckM2JystHwFTRSc4Kz4fFDY9IWRFOSohclNVRkdKOkwv/EABkBAAMBAQEAAAAAAAAAAAAAAAECAwAEBf/EACURAAICAgICAwACAwAAAAAAAAABAhESIQMxQVETImEEgRQycf/aAAwDAQACEQMRAD8AQ/odXMPrrMSSBFhtawAso8vuwUoZVEGlFk+ET8T7sEclwZ6gGqFW1hvtg/k+EqllX34O5G6AWW7PM/6SAN9IGCFPLKggBKazEndunhJ92GGllMKvHKYNaiPFkHxYn8cW4+NEpT8IuoZ1BmRQVAzayrMwnaZgdPfOGHhlAaNhcnoPHCrkMq39IsxhQatQiTBPtbDf32GHPh6/Vr7/AJnFJL6ili0R4D4D+GJrSHgPgP4YlGJgYkEBZjK6zTAA/rC9B/bTCJ2lzR/pipTAF82It0aoLfA46dkaX1lAEXav12jWu334Qu0dVRxgu0KPpVMsegAKEn4YHJBSaGhNxR0PO5NG4mmtLisSpCjp9lh1Hn09+DnC+EkVI0iNAnlETzRPxO2BuazAPFMsQQVfW6sLggKTIIsRhn4FX194dQaKhG1xFr/PE5SqkMtgur2fVSuojmbTZRufwwG7Q5ejl+Y0ywaOchQOpt1J5WMDoAeuGTilUHM0kJYQrOY2NoF/IwZsJAwoflI0uv1hZUoqDrWw5vtxtKgAQLnUegAxzc0nKLSM1S0ZMg6KwpusoWBnqCZIDj24sCYuBbxwZ4Hme9zTHSCArAQouO73gSQCRafHzwjqUgBChd4OqoTzEnlE735mgWg+7FOWXuk7ipWWk6gJU7snWOY8zGAug7dCPOQMcPHJwdi5UHcplGpsHrGlSJkhascoEXIEtPgsXv4GGfgfE8uM2yzLVBH6PSqgc1yx6x4Y5Rm8sq3epTVqUIik89aW9poJDMBPxMmwwQ4N2uy9FnFJXrVCeVaSsQo67Dyx3cXJuvAYx1aOj9rxQr1aeXYAI4ZmZNOrlECJEQSTc+GA2R4Zw+k6omWFS1jWlypkkkq0KLX28MI9biNY1KmadzQJb6vWJLCCNKrM2n1t6Y3cB4NmM5WlK5Wkw1s6gO6zq9rUbSVNhJHhY43+Q7xDpuvI4UeL00zlb2VXuaQARRAgvYBREYz8S7fZWlaUnwJWfgJPyxRwn8ntA5utSrNVrqtKlUl6hXUXLg6gkSoAEDpfDhw7s5lcuQtGjRpMdtKqGMb39o/HFPkZVxXk5YOMVM1VrVKWUqOWCQugKVAX2jqNgQDB6wceMM4HClaeW7wAjkNVj4aTZJ8sG+J5x04jmjrIQok6oHdwCFPum03vJuMGeCUBpZIDppk3kSBq1eEDofJfHHM+SWTQJL0BOz/YxWzQTMmpWWpTd/rCVkoyiAFghJO2x92OhZHg1LLjTRo00XwRFE/dJ9+BdKqDxDKif+6VDc7Cacfz54Y8xnKai7oI/WGLQd2PJ6QrdueGo2XerUUMlOm0qIUsSRHT+ThQPAtVdBTKundglCCNLRzBiD06/AjDL224xTrZWtS1wpQliTpHLDXJG1tusYQeJd2tLLmiNNVQ3eKNXPrkq3tDwuIBuMc3PbfXRzzfos4pTEurKtBByxTtPQmBIAOMVHgNKjVU5ikxX26YBUrU6c9x+sdKnwkbgjQKtRYrVO6BdQdXrcjpYTvO1r40jiiQobMGUDSNDnVcMSHmQTBtbc4nvx2SuijjS081UAoFKTGe8ZwUBk2BImdpAj4nC3ncs1KoVq6lZIDACNM36W9+G+r2hoPSqLTypp0yFOtTLUzNoge0RI1EiNR8MFOBj6VR11MwtNlYBKLuIrDSLVZ5qnKIuTtGKwbWmCxb/wCzDU8sK692yBhKmC0MvKWFxG0Abes4ytnKQsadaR4BQPL7Xh1674ZOJcZ+kZ2lSpd2KaDSVI0U0abmSQCvU6fS8jGHMdn6gdhUNBGDEFWNUkQSB1FoiLbRjSVsR/p0KjlRA9B8hjUlKMSUWHoPkMWKuPXK2facKOdc/ScuF6skmL/ZkT092GupUgT0iSfDA7hmUVq1HX/aQybbgEH4RhoTinQH2LPAKWrPVGH2WqEn1DxhyywIpJHl87/djN2JyobMV1aCoLiAAuwbw8Z3w0ZrK5em1Bdg7iNyLXgnYLJFusYnz8sYRDFN7BjIYmDEgTHjYDBvK9nL87j0W/3497U8U7qnCHmUggKoY3DESCLAwfCwIm+MvZbtB3iuzsCusqXYgGeXQo2sZO95xxy56niWUTPn9K1aDkwtNwWJ6AEfHbHK+LcHq5vMs9KlUdXZXspB0sdIgxeYnyGG89owaoasF0ozm915SwHKQb2F/XCxwPti1IujU6rsr1HNOCAupmYDaAApkADFJcyvb0Copb7GDsnUzeWqUhVFN0FdqbrUeXRjbVTIB2SxEwfvDPwXjhWrVhg5k6pX2iZKBQDN7eV7xjmFDiGdrtVqJSpqEYmKntBj7VgC1oAtHlN8XUeGZqoznv2paSNRpSmoQpAm7Qsx6e7HJzTya/B0tsZOM9qnbMBp501K5BKosgAAzAi1pJubxBxir8bfN5a9PWSe6AgkAqCwfaDJuBey7HYi6oelFMOGDk6maHbkRVAOobbjaBvvjJTGijLLpRAjlC5ph2YwpKwsssCItvtMjnuStMjJsg9F0cRSV5A0AnlBkHngxFjufWMU0OHr3zHMh6ddxNMIAyRLAmLgxyiCd4Prt7K5tSXp8hgaxqkSBBIvA6SIn2T44+4yG+lqqU1fvI00wtMMhEhJMElASx81nE4Om4/gj9mPiHBpdKgoSxiGU6gRuSFkk+0J30nbycOGZYUjrp1AsIUNNbQWHW3NIIMnrsRtgRksu6LVam0hG1HS50CIYrAAMXEkRYkeONeSA0h6Y0LVCuwDFhJkyBvpkmJ22tGDGb0iilqjJ21qoGy6oEcU9UahCsW0SDOwJQXF7kCcX8J7RVMvSd8v3ctUFUgLyuOtESJAF7je9+uMvFs0q1lQoyuCDqYfaEOmlmI0yRbbcAHBDhOUp1FeQTJ1c8krDlotZiCYmAZ8hhpTtg7euw5wbtLWOYeqwTU+XoyIkCNe153PXFXFe3LK5g8ygXUGBG6rH2jP+uB5ZhTqVUMOh+sU30ooZ5ImBMg6uvunC/X4lrhs0pSkSASqwxGne8iQd52FuuHlzZRpBlPZ7UqtUqVZBYPod1fnmAxVSD5md/HBDghWhSqQTdNTH2NUm6xqgHblBMxOMPB6ITvmJMaQULCde5gRsYZY6b4syz3XUVLHl7o6iQZlQf1SIIIMnribnTsLktf8CeUzRqVqLC4NJ4iT1Sw8v4YOUsq7mEUsRvAmMY+FgZbM0V1imwp1QylxYkqDoMELA6HrPnjS2dZdYDFdW8bmCfgJx1fx+W/q+x5VoFZ406helUBbTKuoYBVNwNbGV0gzO+3kcCMzwf6PU0u0sIIuSCIEAmJ+HjPhifG1YDumDd2686hGJkwV2P8AZvJIAnGXh1FTXFPvKqUxA1E8vLAnw22PiOmJ807ZF9g7tAxSmeWBVkKzfZUMJM+BNvccYzlK+ZZNK0mWqYGllTUVU8zxJDCLz1I3mcNL9ljWNRXq1Ky0G5BT0MnWVi7M0m8Wi/hhUz+vK1Vr5esBrT2afIQrDwCwDAUmbzG8YaNLROt7DPB+HKaejuaVKoVKGo9VrOt7rABUwAADvvOFDK1BWzGmu+imHkhUB2+yFBmLbAwMEamf5078ywVkYvOkNJIm+5Bgt08DEYWVzjAMlhJljvtMAeV+m9sVhFuxor0Hc1xJBCoqvpDBSupVBJksBYwALT69BivM8QqVHL6mGozAZvw+eAiVCAYMavaAtImY+IGNVLL2F49+Dioiyikd9q1h3czaFvuOmNq8NqXZ+QRqgxMbWHXC62aRoAp01+2rKQJUEQGB3a+2x3HjiXG+1VMU0qGoHAChhynRYBR1M3c2v8Mbk/k9pF6SDHE8vpozEEgcrwNQMEEAHY8u56xBwPzXHqVNqTFucDToSWMqAsExETHXbCcOK1MyqBg55i9NyeXQhiIkEmIvINhbEGyXehWaqqaAQAWLsdMQYIsGgWi0b+PJLllk7YtrobchxPuED00qaq1+YS3MYbSqgARe5m0tsMW9oOJJIegBop0zYGzM2kkgA+37/DC1wjOGpROlKpIMpqJABZoeIIOkAxY9CPMwo0GWqafd+zSVnVSFR+b1lid5BBgQQTfEpcs5ugZV0FX7Qvml0aKqmoqHURf6skEvLDlEsYJBNhMi4FMhXqIqirVpqjkVFVtGqbQoGpi1xvAG3njXS4QKlQ1AWOmAA40qLqDfVOo7ySYHSbYsr5YsNLlu6ltAptpZyukS7MtkktJ3kE7RjKbu7N8j2YeH5+lD6QadOICsS7lSQDvyrJCy3X1M4CpnihKo7MyEggr7YaSxjrYx49dsG6+XoIlJGL6wCahpFXFNZIE9S9tx0BvIk4eEdlHNQmoDUABfSTcBdOvUDIkBhtPhInFF7ZNybNXDc2xphjSKLGkGXBcMda78pmZ9MFRxGpWZjVqaERgVJgBwBeReW6eEW6Yz5Z0qIXFepIbSEryADH/DCiICyVA6xINsB6XESK7msxakmoqrAnVKhQD7PMSF8BbY4Rq20imQXzmZR6tHnUnu6s6QRpskyTB1Sd4vf3p/F3ak6gnW0h1YsSCpJYBwbXta2GGnmKaoppI/ePywUBUsdJ0qytfSwKwd97Wwr9oKwaoWLQ2qHUqQV0gSIgjp429046uNXS9Aty0WUOMolZW0iNQIOkSpFgAZ9m/rte046H3Jo1QwVSCFRnqAAqhGqQU5QYM7mx9cckyh1NFjEmT/AD88N3CMpWq5dnFYaVcKU1c0xYkE9IgC22xi8+fjXa8BaaHBsrRKu+pqasxkl4QwuxUwHUjp67WwJyZFGgaZLtTdmFF1BlTaZM2EHURsQcVcHzDM/dmgHq90WUgkkOCZ1X5rCNPqBjRQ4+GCUqFY/SC7E0XYFFKsFWlqcQ0iwA8biRjmjCV12hW7J5bJ1KDTUUGvUbSGeStMtaHIad5JFrEeoJUs+lNzSpFErPADLOkkMB7JJKyOkkHSdwcAM5l2rUqvcUxSK1DrVSxWwEwS3O0lgQQCu2BY4rS7k6KTJUDrJDEkSL6TvDHaZIBMdcOk2Buhpp5MsxDgrW1MVqk9F5GYQYFySZkXiAMCfo4+mGnV1dwpfVWYalNgyC1gbEQSSZB6484LxKtQZNIeFLFaVQSec2KCJB8Tt18cFs7nqzqKcNoIqVVKqCJFtIvBPMTAki3TCR09qzJ+TPRyrUKpdCK1OokoEG5YcoIAs0EEhukxBEY+4GSrs7Mj9yQ+l1KrTJ35iNQBt6mIF8CsrxxUJUqKdSTqAaCgI5iCBpkweUidx4YZf6QqPSZkohFrLzo8szwBzCbSB4ySPDB6e0FMXanaWktdazpo52FOmCTBLAszCYIHhBvO8YZX4tTnWV1IzyunVJBvJ8oufx6gaVCh3odairWVglMOYLljDaZgdGsfHcHEK/FBT7w81gDpgwLkSpIus9bj1xfjq7Hyo1cY4k9Soy6ilN5aowACmFJ0ra5EqQt9xgZ/SpRaZpupCJpuBJEneeXZo9q0bRfGHN9pKlVZ7tQKakQqkwDADN+qbQZ3jA2jkWddKKCxLNpEalAEiNunSJtYYMo5O2TyG1M4adRKVRiTZ2FJlIVbsSoQg8o1GQekggEY3cU4LTq/RmpzUXVyOrSIK69JWLkkDrJgzHTmlOnrku2y9SZPQBfH/fB/gPGUsrO1Ju9U94slKQ9mdItPnMwT4X3x4r6is+7VcOZEVnpoqVGLDTJkkCTcAyuxU7H1wsNlR4fHrhi7TPUrVGTvGcUzHta0IUe0jzqIkneel7WzcP4FUrAg1KiqsKLWI3gXtB/DF4ul2Vim+hcLQYtHli3QPH78MFHsqpzLUi7kLTV5kAyTB6bYLL2Foxs//mxVyRV8dm+vRYonKxZo0oCdKj+0CSPtCL+HXfF7ZEVhqWl3KECzsW7x2MRsupQBJYwTGPGYuA4ekGKklY1wDCAyJkhOkQOsGIzZ/OOyd4AF0nSTBmpIBLMDZtRAt5mQJx5l2c7vo0VMs9SpIBY04RFViAHW7MAPsKLxGk824FtK5gUnNOouqoJDXVRokFmctzMTJC+TC98D85n6xcVaiaSqEkPIMsC3Ko9lAYPTfGGrmgGp1Z716xkPVIuAdAG0AmbE7SD0Bwcb0wUbfpPf1YpkrTbVq5isKpEr1FyIUCZgeGLKmcXSGinpBCAMVLoegWYBJUPcwNj0wtpxLuqkICgDgkalJJTYbROqTPw6Yk9VKdWo6rM05moRqgsOke16RafHD/DRqGI8Yphe8KsBqRTTDGHWSSXIkG4Mg3H3Y05WrSqytVE+sHLUBYU6djCKPDebgHr0wFpmhV0oKjszIo0klYYghogWVYNrz53mvjfGihdFqEbFlABUEcrSwktJvEAEbjYYT47dIPQxZgrQVWpIe8Ig25S0QlSQSQA0ArIgEWtiFFadN3chdYBFUAvoWyv+ktq7xhYMDYR0uGpcdMBAo1AMpqVRqWnFiBssMunlJ9qD0GMWa4yv0hKVRyaepQXqcx0yIJBjYAROww2EnoyQV4pm6te6RoViVpSCZY3jT0iTzGR02nGiiUKnVT0Q2kOWJpkwbOTyHVERM3EeYZs5Tp5xtFQPSp1JkpbzPUAGALbwLYO5zK9/T008wrrHeEUgs8uqdQ1EzJiQsESAMBxxasyRi43RrHRUoKy06LAqZkCoTq0qBykBoib7T4YD0OH1ag52SnVOompUKqAJPKZHMxOrlBsOk2HmWoVBRZe8qLTu1OJKlgdweWYmC0GxOM3EcuSIR+85ywFzBYKSCDB1TPN1i2+OiGtWGLonRyg6hEUKL2k7AmPtGSTAv0xbk1ojWpUHQhOoy2ozygrtqJIETEe+auG6O/pmuy92GCuojlMMoImZA3kSNsT45l6dKrFIFFPMNQbmF+YAywmAQCeo9cF7dB7NHCczUBNVQNdEAgDSv2tQ1GQfZLRG3oMYqnE6J4kKjUGFEVQWpt7cTzFoI5pvMjHvCNLFjWLJTazVFGrQ26kgWvcR4G2KuJZZhX1I3eFyCIDAOvUGTqMwJ9+Ggkm0CNB7jrZes4rzOq60lePtMYceEFbgg2iMBsnWWozNqNE0wHCpJgg8zrcGQYhZJk7wMDqiNoBE6jMgecdR52jpGCfZSuUduRS5A0q0gtPKYZbrYkz1wlYQbuzdjAO0X0ikatQqaikoKarzqpEK0MQP1pEwT06663DMs1RDTur0pQUWh1qDow1aVmACbfPGmrlIp00GXUuEI1JrSnZlLDUeZSJ1bSOm2Bz5unKhnpqwZpdPq1LaTcBfagk7xqtYXxzau0Kxdd6K1QWquoLKKgWSzifrGY3BMEwwAPkdy452jlTTcI8oWVkSmXuSFDDSCqtJEQbjyxz7KV9Lub3ELKhtYJAIYQekn3Y35PtO+X1IQHDLClxzIJkET+yJH346pxbqhlb0G+OcPpEU8yBVCGlq0suo2lFpkixECZIMCQd8YOPdqaubRUVe60U9FUqRFS9rRAEzAHjGL6/aLvUogUoqIrLVbdXVzYMAPZkkyepOAPEKDU7TcsdUGRKkqBbwv18MLFewdBjtBwOtll1SQtUQrmDrgWBg2hSIm84WcvTclQCTMW9B+Axs/pF6tHu2diFaVBJYD0k2F8MfZ3s4jU1Yq2oGZPW4NvLFE8VXkdK9AWjRQ/ZBKrfrEHe9pJIAj/TB7h3CmR0lNStJJmdDLBUmd5Ej3mMM9HhY6gfDG+lkvLGXG2VxS7AmT4Gi7KBgknD4GCaZcDFwpDF48SQbFmlwEjNPWkaWpKkXmQZnwjBinkrY3ili6nStiuAMjiR4potaOUm07AHT0tJjwxdwrtIxYsxJIB0gARzFVblIKmUtt4eGG5ewoZV1G/cBJkkho381i18EeGdkadI2C2pBCAvWS2o+Jxz/AAL0LgjnZ4qwAVjUqaiSFMgkEQNTdYgdI3GIHKVnovHOlPl17WQbCbxBHww+/wDs+p8vPUMABr+1AA9wI6DBnLdmqSU2phORiZBn7UTHgLbYK4/wyivJy1uydYmmraVZpgySOUFjNt4jbrgjlezVVi9Nqkd2FBIW7axqve+w+7HSKnDASG0gkGxPSbNHuxj4zmFoJJgG02m0wSQNwBOHwvsao+hAyfZx3pkAkjUwAtANNioPkDBnAfOCpDM1I0wQoNjEwBadiReMdN4XUNVnYqFp8uht9QIuZ9YwSzHDVIIYSPDG+KhWkziyZghCoA0zN73gifhIxHNFqjFmJaFHWdoHjtjqWY7KUWXR3YC+Vj8d/vxgzfYemywupYnbzAHhtb78JTXgGPoR+GZkhgqKWJI1DoYJ6xaxg4L5AMG9tqdSotmDBQEhlYHVeQNvQ4dOHdnKdJAAsRt19b4G5zsbTd2Op5M7mQCTO0Tp8vvxOcQuKQnZfMZigddIuaaAka1OmGsdSmRePjivN8UNatraNRGwJF4gC1rD5YYlWr3lOmwWogo1AilbqNcA/tAxBxTw7J5ZKo1I7FDqCNSgsCQ3NG46dOuMl7WwKDbAFPK1CF5W0EgaovaQ0Dc+FrTb0lxGnrrHWTOkWmACAPIlRE2+OCzcNytOsr97UQhpKukFNRMEEGSN4Ajrfx0U+FZYVWdGq1gHIV0hRUgyCZ6ja28YNq9D/HRm4S/dJICsGvSQg6Sy+0WvHl6RtiR4c2YqGpVDKdVlDWje3lM7eODPCKdJhUDUXpMFlSWJlp2B2ggkz5DGijpBI0sCNxHwPofHE8HdhUK2wVX4TZgoiUKk7gfaEjwkfHFGYyJppqp1E1poIZHIdbXkbkaSCSQB4YYOKUQtF3idKzadpE7dP52wo5jh7x3qAI7MYUsAWtvBvGEwae2TnEOZPtXWDtVqlXdVU6gRzaSSWEArq079TG2+MvaPL0Kjh6R1d8AQPZ0sxJLldxsbbTYAWxChme8WKi/U06aqRSIAkSupdpbmN4mCcZMxwsSpopVZXC3KyUgyxYDrEEDwOFivtrRNRtmepwOpSALCVu4I3geRtuCOuxxi/ois7qSrcxENfrsfLxw4ZLKNVrurArTUIdLRqO5WYJAmxInoBhkpcNAx0pSTLqC7EHi/AnWnqtARVYIun2byYN77zcnAxOz1aA2lipOwkn1I6Y6q2QxKnw++CoyM4IROE9jHnnOm/S5jy8D64euD8LFKmqCSFtJ3+7GlMrGNWTIMjwN/hOKR4/LBSj0epRxctPF2gdMS0YskCyrupGJBMWhcfRh6Fsq0Y0UltjzTbF9IWwyMD6dOw9B8sYuP1Gp0GZTpaRcdLjBXL05jyUE+4YF9qrZd5sJX5jGrZhT+n1W3qN6THvw0dnJNHmMnUbm/hhSpoNJ513EAsB4yd/LDj2ZUdwpBEFm+f8I+/FZxSibK3RuewJ8AT8MLXFc3QrDmVzaLErIPQwcU9ru0denmDTpFQpQSCoO4M39Iwn1MzXJs8T0AX+GObJDqLC3Eu05pg0UpwppjQZkjSy7g2ixET4Yz5rtnVJHO45XeyqIKQAIgypkMQb+EYUeKZ9y0liSFImBtJPh4gYlk3LCSb93VA9wUDAs1DP2t7ZmlWrUqLFw0BiWI7tgSGFPTBiNPXocDMp27qO9HvgBoqKQ6swtIDahJDSsi+FOqp1ENuCZ9euIEY1mo7Bns+FzNKpSILMvdvcxBqZeLbTFQkHzxpoZdfplXpqpUib7nVUWd/AAYWuHQWyqa1DRTEswIB15Tf77eRw8tlQuerKObTRoiY66q04EjVoXctl/z2kP/AKRz8awxqz+WHf0yACe7q++O7gT6nGl6c8THlkz/AJ2Ls5RnNUhH/CrfOiMKo6Gs5VxSjUFVmqz3rGWBBH2QY8IgqAMNPD8npy1D9tDtF2aT8zj3ifDKtaohYLqNUjSy3LUkMW6q6ovqcHMwwqJRcCzPSI8pO3u2wJR2MtIy56h9U3oPmMaOLZQqA63K7x1VrMPdZvUY1cRy31L+g/eGCOay8K/kG+4HAUTWDeH0Yo0x07tRt+qMYafCkq0oYSNdQz1/SNMHpOD/AA2j9TSt/wANP3RjNwjLzRBj7VT/ADHxnGwADgvAETvIkkVWFztG1tticb+FZECpXPU1Y+FOnHwnBHhVD9LY2r1B94xko5jRUzAAk9+d9h9XTwFxbBaSIcLpfnWaHh3X7mLqboM3VZm9mjTVbnqaha202XC+OKBMzme8aCTTttMIOnlIwKr9r0SrVYCZCAT106p29cWxS7Ftvoa6fEwgzdQM5bU4W50qEpjTANheZ8bYhl86U+jJ3laAj1HJYMzkaCFYkexzsI3iPDCHX7YGKiqoioX/APUAvynEf+2dWQdK8iso9G0/9IwyxB9h5Tj9UU0Pegk0RUOqmILVGCBeWIVJnxMQfHBLsdxU1WrhtMrUA5Zg8oEwST0nHNl7WnSFNMQESnM/2GDT74jG3s32mo03qFyU1tIsTHqRg/UGztAxKMK/C+Pak1o4qJ0/33w0UjIB8RhmqAmfAY9jHuPcAx5GL6e2KQMaqVKwkgYIDdw3hSsgiGHdKxHmVsPiJ9+BPaTs49WglOFBd1EGel5tfYE4ceFHk/xN9xOPc3kS7TIEARInqSeo/V64mpbKtao5Fm/yaN3qqWQAiTDG0e7yODvZrgzJTWkInWRYzEnVM+U4dMzwNmOoshMR7LD/APo42cPyAprELN7jz9b4rPkTjonGFOzhX5Q8oafEHSZhE+8T+OF4rOxHx38h+OGz8qX/AMUqfsJ+4MLuey6a1ZTTMEGARO0dOnjjhlyNSUUuzqjHViPmXOtzMwTHh1xsyOWFUgN/YrNvHsgsPvxDPUhzHyY/hgr2apamgj/u2ZI9VBbFkyLCOe7D02zT06RZApAF9W9N2O991HxxgXsaFpJUZi2vuTAtaqxEfdvjoz5ALxDMw1k6kXJ7uqPhM4r4nwxV4bl2+2afDzvtqqv+EYd0ahUz/Y/LU8wKYVgDUUe0Sd6HXp+kYe8eGC2X7E5ZsxUUippWnTYfWNuxqzeZ+yLeuLuNic4h8aqn78sfwwf4VknfNVtIP6PLj3k1o/E+gOCAVqnYague7qamj6MKlqhJk1Cu+8QNsTrdh8sMwiDvdLU6jH6xplWpgX/xG3phirOH4ppsqpkVWfHTVYk+8z92K6/9ap/3FT9+lhUET+L9kadKsmg1NLq0c8tqQSAJI3G1xtGNh7H5dlovSNWKlRVjvDImQwIOxHj0wc4tlBUq0FYTPeeVwqxB6X64GcSy1WhUDjU1PvUZwF9poa6no8TIAhhBG8YEmPGiXFextFKLBWqHurg94SJLID6jwxPMdhaAViGr2Vj+mboDgvxPMKcodBJ1hGJIi2sAAA387+WNeb/Rv+w37pwUK0L2R7EUGp02L1wWRSYrEXIBMCLC+K+E9jaT0lY1MwCZ2qkCzMBaPAYZuFj6ql+wn7q4z8B/q6f4v32xgAHh3YqkweamY5a1RRFUiytAJtc+eMadk6PeVV11uWqVH1huNKG5i55jf+GHbs1SDCrIk99Wj11mSfIAE/74CVnIqZhQIP0hjfe9OmAP58cNDbFktHNeN5EU6+YQEkUy0EmSYC7mL4Xu+Pl8MNXah5zWdI2JJ+ITCkRbAkthRaMyY0wvrF8WPmydR0rtG33+uM6i493zxI7N6j8cKEv+lmZhbEfZH2f5vijMVixkgD0Eef44+Yb/ALX8cQqb+4fLGMdR7B/1Jf2n+eOlpsPQY5r2EH5lT9X/AHjjpiiwxd/6ol5ZKRHnjYuVCpzWZhI8l/6jig5QhSxEDb37/LBXh3A2eHqGF8DuR09BhGxjFkuFtVuBCzEn78FTwM9CI6TvgxToBQAtgNhjPUpVSTpZQOgIwmQ1A/g/F07vY+03n9o4KJn0I3j1thKyVTuxGh4PgC0WvIEnfyjBFM8jCzqI3B5T7w0HE1KyriNKVgdiD78TwoZiYttb7sZ/pTKLMRboSMGwUIX5S60cVrW+xTH/AKFwoi5gfz/pgl+ULiBGed6hYghBqHQ6BGon5ffhXdiR7R26E4CMDs8LsPI4buxVMKQW+1ks9HrzD5A4B8ZQT0/RH333wycAq6Ek2/MM8PjUIHzwQeTpOWpAZ/MTF0rMfca6/wCmFfiX9Ryd51LkCfXvKgj3AYYstn0+m1zqEHK5g3t/xqw+WBOSpLUyGTY/Zbh6dL/WvPz+7DWFop4jw41M9QA5RUqlRPioy0n4k4aaOYGXzuYprt3NC7G9lzAFveIHpgd2tZv6QoCmJcV6ukDedOWHp54J8O4aa/Ec0GNlp5cMw3aBVB+MH3RgWChWVI4i0/8AyaEe+q2Lao/Ol/uH/fp429oABxerYf1SnEdIquD8oxjC6s2oH/gN++mGT0KRzR+vo2+zV+SX+/G3tPwp1pJUEEjMLIaRMI7gWNoA+Laehm3h2T1ZvLsyyNNbTOzMO6gegmT6HBntrkg1Gik8vfrv1OmqzO38PXCSY6FDiv6B42DrpPirujj96MbM231dT9hv3Tgdmkig1ztlwRNvaVZv+zvbfG3NEd3U/Yf904MAz7NXDB9XTA/sJ+6MT7MZGcvTLWHdlt9+ZgB7zjX2eyBqCmRIRUU1D5ACVHiT+OKuA5V/oVOqVsVCoP8AzCfdsPPBbEN/ZTRSy1WsQC/f1gAb3FRo+Un/AGwI7OZc1M1mKjAH69oJ/tEJePTB/s5wnXlQGkRmMwWHU/WusfdGKeDKO+zYAA/PHHuApjGg9mkcI43+mznSP9I+WFlINiYFz74sPjGGntBRipno6Pp+BwpHDyEiW01uvu+eLe7hWJEhtoIsb7/wOKKXtL6jEmPK37Q+TYQYnUHtft/9WKn9lff+GL3Htf3n4HGYnbGMdW7CU/zKl6v++wx3LhvBEVZPMTeenoMc5/JLw1f6NoPEsxY3G0VHA/jjrkYeUrSQsVtsz1cqrRI9kyB5+OLAcTIx9iY5CTiwHHmPRGMYTlziQIceyPsnwHltjVT0H2pMdJHhNpG/WJ8cYKMiNOXnlETJvA8caWouOYppWPOBF95keR6XwroZBRcjTZZUaZ2Prf4YE8QyBFj7vP0xryudYC11gnSenXptGNw01E3BBNr7ennhR0cB7eofpdRTOyW/wC/34Vi5Fv5Pp54ePylZCM/VUSbU99/0a4VDkp3wEAo4y0kf3Z39cHKFqA/+0zv+cMC+NZeGA/5RN/2h9+D9Pg2rKVKju/Jlcy6Kp0gH6RpIaLuCbwbbYdvQtbNWY4slLMvqcScrXSBLHUa7wCFk7SdtsYstm2ORRVpVCBUy41nSqyrGBdtRnxCxhj4NwHVXK0KQX81rrYBRLVmUSfSBOK8rwUjIUNTooqV6HWSAKhEkDCN0PVmfO56t9OyxICHvKpGmoSQfqwb6RsANsFD2yOUzdcBjL06XQNcCp7Uj9acRrcGQ56ke8dopVXHKFAOumOpJIOry2GFvMdlcw+aryyMQEYmSBDa46dACMTUr7HqkaOM9sGqZ1qiQYy6U5IjUA7sTE76mOK6Xadu+DNTBOjTCk3lwbedsK2cLUq7CorIdAFx5m9unnjzKcYKVA6sAVFj4GcXT0QfZ2zI8fQV8sWVlVKWYWIBuTRmLzYgj3Hxxb2w4jRejSCsT9eCbEWFOsT08Ywl8M4oGOX1OmoUqhYBhaTTIm+/zvjdxzOhVpswJAqTA6/V1IHvtiOTsviqKeIuvdvBsWpWJk8tQCZ9P9DfE8xmlNKpBB+rf904UhxHvFJLc6OpNM2EFkmTclDG0SCLHphk4RwNVy1aqArK2XZ0Yi4lGIUT4LEnxPlisZ12JKN9HU+yfCzSy9PVu4UkeFhAx92QQfQMtI/4Sn8cL2V4jURVAqPYL9qRsPHGXs3x+qmVoAOIFNYBUHp7sTzDgxq7NfoCf+fmD/wDsVcLuTzJQ51hdvplUKPE8oGM/B+1r0ctOhG+sqkbgktWqGPicBcjx5y7rpX6zN1Hd9QVbtdQT0hd8UhLYsoiH21M18+TZu+hvVdKn3yDhLq5e5gGJMSL+WxMWx1PNdj6vEK2eq6lUfSn1KrKSxEEBdy242wCyvYStqqjbu30kNT1nUVV9l5og7iRtizaZGmhIp0jqX1Hu2x6lAlW8iCbjYT8d+mGFOztYU+87sFA4BPMD7YW3Q3tijPcGrIak0yoADb6rSRM+42wKCB3+1+2fkcZnXb0wTrZdhMr9udvGY69cZK6Rpt03wKNZ+hvyTA/0Vlf8f+a+Oms0HHOPyXZYjhmT6SpPxqORjpDJgsyPS2IasehIxFvTChLJx8MVrUxNTbGMJdfhxdF0VGp8otJZSIHTVO07HGTLcAfUNVS4EWM2mdiJBjG+jmxABUqYHptaSPxxcrA7GfT8emFlBN2E0ZfJKsDc7Y2UKQGwB+eBD1yD01dJ8PcCRikZuoTdgviB90T/AAwaDYo0/wAn+YqPUeoQJc6WZ9WpRYE7naN8U5/selBZeosEgQt4JMCffh1lib807SY+INvu92Kc/lUqqyMJVhpsdyRG42j+dsCl5NbOU9sMsiVUCKzDuCWPQaagJYiAdMW96nrhhyNOlTpVdJFXvspmJkytq76SoJssXAB8yT1XeNZCrSLNUOoKr5fUATclaiExYh9Vj4gCMX1MuEd2So1IuuZ1OgBSp9aRzA2AIgWC30+N9NUtGg7Y55Wq9TM0SxJnKD7npnp64G5al+ZZX+/oj/8ANGBnDeOZinVy7PTSuDRKDuTDe1SN0f7UhRAN5kY9yvajL/RqFJn7uolenqFRSsAVpJ1RpgDrPQ4g0zoTQyV6H55S88vV/fo4hlqQ+lV7wdFHx/52PmqLUzdIoyuO4q3Uhh7dDwOPaC/ndcEx9VR+dbCDA9Kf/vKqIUj6IguAR+kfFOZ7NZZ8yFaggHcloUab61APLF4kY10VnidaY/qtLb9t8anEZu8n82P+YMEFIWc12GppXT6PUqUWZXaQ0wVKaY2McxtPhhb4pRzVGoBmEqOiuYdRpLR1RoI2MwQfnjpOaA+k0o/8Or5daP8AHEs9Ouh0mr0/u6uGUmuxXDWjlvEMoalajVy+XrqoZRNRJkzEkxpIJ0iD546XmkenlHQBCooMIupHIR01KY92LeKAhBMn62lv/epj3i1Zhl63h3T/AA0nAcroZRomM6QBNFx4kFG8NuYN57YGcHza9zSXUAQi8rcp2FxO48xhg78RdRMbjAzhWURsvQ1AH6tCJEwdIBjChoB8MzfeMiC4QuxI2BNRyCfcbeuIVeGirlyGfSFrVmJiQedhfygYK8A4ei0lZAULs0skg2domLeG4xkyToadRHLMGetZYYkGo4kwNSnzNj4+DX6BXsUMlwqoBVem9lqsshipMRsPORjTw6tnErVO7ep3i1FJIIJ9lQJO5EQI2wS7PZeoe8YlNK5mpAaVlpAmV1LI2A2vMm2LeFo65uuSjQ1QKIhhICSJkHYg7YbJ7J4rQKPabOjJhGvT1KZKf84OYb9ufjjVme2Fao2YatRp1S+XCgshOgfWnUGiSZJuT0ibYhnq4XhySQDyWJifrFa3uvjDT40NFUU1ep+aqhKiywKpYknoNXvwykwNLo0Z3jiifzMLbL2kxKM7XNn5trMNvhXlcjkqlILXTM06puHpaaiwY0ggmSetvHyxRxrM1dRFQgfozoS4hVfTqJvNzYYbezOVQ0odFYydx0tF99sN8jSFwTdBzsxmauWpUaKqrokBWfVTqaQxPMkEBonr4YdKfbSn9qm49CD+OFMPBnHrLOMptmwSHml2nonqw9VP4TjQvG6Bj6xb7Tb5459Tq38oj8MQSpdb/wAzh7FxOmLmEOzKfeMWgY5fVeZ8cTy9U6RzN8f9cGwUGNGoTMgqJIItAFr/AM74hTUA2O252+7qffi2nlG0h2OygiwLNboZAA9MekMN922AtA6nck74YB4z+HMfsk2+4TPrisMTJm8jUAIt1Aiwt8MWiJCgTp3M7fq3tPyHriSU15nuoJsAbnoDfby+OAY+LgMCIiIFojqengPninu2OqdLAMeWLsN5Bn7vKLYt6aG0xEi9hHT3SN97+GPkXpMEbGLMPf8AhthQiTm+HVamZ+kvQbu1Jim6DRpHKGYH2mIki1heZvi6lwum0mgZAo1U7mp7bGowcqjkbBpImTJIMg2bDOxEjqNot0BJkThe4jwNxqemNzOmxN7nbpgX7DQvjhlSg9BalOWWiQ40zKfVbttqUzcxEAE/aOMUQcvSUiW71QgY8tQfSIKvqkahvtsZ/tDDRluLNTMFmkHmRlPS0XMxEDfGmvw/LMtNe77kUqilSksDpbvO7JN4JmDNp84wrgn0OpPyI/FOzNA10ekjqpR2qimdD0zTKKSAo9pdV167ibTPJ8EqLXYUs/WVWSky1PbDajU0qxJi0HT0Mkb2LgOFoc53iVQV0EGZDBm0EC4IIAQ3mbAXgYzcO7LVRma4VKfduiypPIxLVDyROkQ0lCN2thcZINxFejQzy56qozNJqgpJzOgh01GAAokQdRPW/ljWmd4j9K/R5eo60oKgso06wQZPUmPLfY428P4LUqZuvrV+RadMExrpspZhzTDGD7XUb7mdNHKVXzZUqwanSaGUbfWDddxuJU2NiLEQrteBlXsHJx3ONmEZskpYJUGhKy+NLVNpBHLynfVItiVTj+aL0icjUIFRiAHQkkJUBQQNwCTe9iL2wQdXbM04UrUWnVkgFlbS1MeE6ZkFZlT7ibs3XJq0YXu6gdpmSGilUG9gw6TuJi22Bf4N/YJzXaSs9MasnXC95TKsNJmHB02tqJEC25EjFHGOOValB9WRrxoaKh5dIIjUdNo3nofDBvPsDpIhKnfUiRMq/Ot7e0NriG6HwxHiz/U1h+jcoZUey9txa+94hhF7YFr0an7Badpc0Vk5KqdyGW0jptYkekeWPOEcazXc0+7yjMFRVDq6CdIA2JI9xE4ZK1RRqIGhyGmBK1In0k/BvdjFkKi9zRiaVQU6YDCCHhV36N5qRqHTxxr/AA1P2AuFNmmoqy5YMCNzXUAnVJlVAJiTvOIcMGe7oNTXL0xreWBdjPeMWBVZkAyBYmIwd4Ev1VEMsFlAVkvJJkK3W87EEeeJcGTTRRmBWWfmFjeq/tCNvO4HWMG/wFC92X4bmnpVGXNrSU16oIFENLauZhOwPhFsT4b2e19+KtfMOorMCaZCqxhSWZVk7GLWsMG+znC6i0qsgyK9UuyEallzBZYv4yJwQ4J2cqOtdyIms5DqLkELpOnqPj1tg7sGhLy3A8uMrQqBB3hehLGHF2Qnry2NxaR6408Ry7Rm+6pagKCSEGqmi6assWiEiTA9RB3Dj/2QanlqIqFB3QolmVjP1cGIiGWQYJgidsEOHU0NWpI1uSi6mtICsFAA6QTbrN5wfOwN60LPDvyfAs/eaaqmojF7im40EOFANoJgSLQb9TZ2jydLJmi9MkG6wxJDlACBO4MBr7Gdo3cs7nQqEMfUAE9doA9ceVOzaV6YFamG66Wnln0MgxAtjVsFoWqFcMoI6ifiMXLtjZxzhAprppBUeRvqYR4RqBn34EUO9UEVAp3uhIk+QII2/WwKoa7NYTFTUY+A+WKGzjoBNN9J+0AGA9dJJHwxoXPLploHviD78OmKyJxppC38/wAcU06qESCI8ZEfGYxtpIIH8cOIwhVOsAAEaQBOlSSSB7KlbeuPipKAcoEXgAgC25i4+fpj4ZeVUAwCoJiY2EgCYx5VJDbkhZkSbkQR1iPdipM0VEJg+yFP2rTMbDSP4n5wy7kE3hj0vJ0ze4mIi38cSzVIgB9RMRAO0sQJ38Cfv8cfVKJVgQ0bLt0mbT188AJS3JIN5OorBJAbfrBMzi2kS1lgrMHaQb3PW2J5ZJqre7ISSb+yVAFoH2jfHuYyR708wAVRsv8AaJmb/q/ecAxSxkltYMWAJ5gdj0PX+Tj6ltsJ6xv/AIhvimnQ11WBY267fLE3pmSgMKGiwF9jP+mFGKcxw9Kv2QzdStmnxXoP4+OMfEODM8AOR+owAiNjbr7jvhiy+Q105LnfoAOsfzEYwqrQDq6bQPGMK0FMAJw+slxJ812t4bYjQzfdUy1QMulJNiDAEG58usYY1vBMEgyLEQTabHF3EsoKtI0mnTU5Dcgx7RuPT/fB2ujWmKHZnNOEBV9L1S1RidpIJAPujB7L5v6zWdJfSFLFfs7hZiYm/vwSo5CmFp01poAiwDEmFhb3udr4qTg9J9RKxpk2JEwPI9cHYNGGjmUar3ppr3vNTLAsuoQs7WmVW++2PAKRrUnFMqEYkw5AJ0lCWHUgFubf3Y1U+zyhEOppLAn1a53nHtXgV7VDtN1nefMeGB42EHMqVNLBGUhxU1ISNWlpXWIIkHY79JiRi7MZenXVgwb2QOVhJ21AysEgyZibmMU5emyosNIusED78epw9qZkP7RJ2iJ9/l8vDC2hqYR4s1GuhVk3Eg2BE79PwIxT3afRgO7J7tRp5ipAQQpBEMDAF5vf34hQIiXJn/TH2TDghAw8iykx5RqAOC5RBTB9OotLTS7slCrKZJusW3+eNQ0Uu6VaahdVp5rECSOY/anznFVbLM1QFnHLKyFIPUT7UdfDBZuFDkPJO06TeOp5sSXkdgXg/ERR4jUQFUSqYUKAIdKaM0QIvPSOuGipn9K1GLE2NyTAsep8xfCJxDhjUuJ0aQqe0WrBgsFSyCmRuZ9mem+GkZQMgYkkggEEypkxMeVuuK5X0TSPM3xFXQUk1M5C8sG9hNzvHltj6jwuqNZcigphvZJmxB5lkKP44LZXggpAlXMi9xMT0XwFtsfUy1ZmVmskSI9qZAHkLbdcbG9s1+EfcEya1AHEaB7MEw5FtREfDVeb+GDGYqBE1GD4f74hl6dwNvTAjjWZZtKE2LEGPBVkx64a6QO2Za6mozOSNH2SYv5389sUCkFEPNzALAjediPf4YudmeoqSoUAmCoMwDExAjl2jGrL0NT1GMcvLYRO5kgGJ9RidWPk0CjkAGhWgje9oMdOv3XxV/RsvOpbDoNM/CfjghTyxNE1Q0apkaQdpIg2jaNvdjKmqFaVAcnZRqnoSxmdvAYNAswPwWkSwNOmSfQEg3kRafMRfGBez+YFqZrBB7IDGAPLDYuUbTSlpO8kXPhMHfzEYuqZYyYaB+yDg0BtM/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24580" name="Picture 4" descr="http://www.radiokrka.com/Portals/163654_171554_stara_tr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429000"/>
            <a:ext cx="3905250" cy="27622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podravje</a:t>
            </a:r>
            <a:endParaRPr lang="sl-SI" dirty="0"/>
          </a:p>
        </p:txBody>
      </p:sp>
      <p:pic>
        <p:nvPicPr>
          <p:cNvPr id="27650" name="Picture 2" descr="http://web.vecer.com/PORTALI/PODATKI/2010/05/10/SLIKE/ONLINE_163609-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714488"/>
            <a:ext cx="5929354" cy="44470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podravje</a:t>
            </a:r>
            <a:endParaRPr lang="sl-SI" dirty="0"/>
          </a:p>
        </p:txBody>
      </p:sp>
      <p:pic>
        <p:nvPicPr>
          <p:cNvPr id="28674" name="Picture 2" descr="http://www.shrani.si/f/2Y/kf/4HYZslzL/jeruzale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736"/>
            <a:ext cx="5214942" cy="5214942"/>
          </a:xfrm>
          <a:prstGeom prst="rect">
            <a:avLst/>
          </a:prstGeom>
          <a:noFill/>
        </p:spPr>
      </p:pic>
      <p:sp>
        <p:nvSpPr>
          <p:cNvPr id="5" name="Ograda vsebine 2"/>
          <p:cNvSpPr>
            <a:spLocks noGrp="1"/>
          </p:cNvSpPr>
          <p:nvPr>
            <p:ph sz="quarter" idx="1"/>
          </p:nvPr>
        </p:nvSpPr>
        <p:spPr>
          <a:xfrm>
            <a:off x="6000760" y="2071678"/>
            <a:ext cx="2686040" cy="1285884"/>
          </a:xfrm>
        </p:spPr>
        <p:txBody>
          <a:bodyPr>
            <a:normAutofit/>
          </a:bodyPr>
          <a:lstStyle/>
          <a:p>
            <a:r>
              <a:rPr lang="sl-SI" dirty="0" smtClean="0"/>
              <a:t>JERUZALEM</a:t>
            </a:r>
          </a:p>
          <a:p>
            <a:r>
              <a:rPr lang="sl-SI" dirty="0" smtClean="0"/>
              <a:t>šipon</a:t>
            </a:r>
          </a:p>
          <a:p>
            <a:endParaRPr lang="sl-SI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posavje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3 </a:t>
            </a:r>
            <a:r>
              <a:rPr lang="en-US" dirty="0" smtClean="0"/>
              <a:t>wine-growing districts:</a:t>
            </a: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err="1" smtClean="0"/>
              <a:t>Bela</a:t>
            </a:r>
            <a:r>
              <a:rPr lang="en-US" b="1" dirty="0" smtClean="0"/>
              <a:t> </a:t>
            </a:r>
            <a:r>
              <a:rPr lang="en-US" b="1" dirty="0" err="1" smtClean="0"/>
              <a:t>krajina</a:t>
            </a:r>
            <a:r>
              <a:rPr lang="en-US" b="1" dirty="0" smtClean="0"/>
              <a:t> wine-growing district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 wine-growing district of </a:t>
            </a:r>
            <a:r>
              <a:rPr lang="en-US" b="1" dirty="0" err="1" smtClean="0"/>
              <a:t>Dolenjska</a:t>
            </a: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 wine-growing district of </a:t>
            </a:r>
            <a:r>
              <a:rPr lang="en-US" b="1" dirty="0" err="1" smtClean="0"/>
              <a:t>Bizeljsko-Sremič</a:t>
            </a:r>
            <a:r>
              <a:rPr lang="en-US" b="1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the smallest </a:t>
            </a:r>
          </a:p>
          <a:p>
            <a:r>
              <a:rPr lang="en-US" dirty="0" smtClean="0"/>
              <a:t>protected white blend wine </a:t>
            </a:r>
            <a:r>
              <a:rPr lang="en-US" dirty="0" err="1" smtClean="0"/>
              <a:t>cviček</a:t>
            </a:r>
            <a:r>
              <a:rPr lang="en-US" dirty="0" smtClean="0"/>
              <a:t> (low alcohol content)</a:t>
            </a:r>
          </a:p>
          <a:p>
            <a:r>
              <a:rPr lang="en-US" dirty="0" err="1" smtClean="0"/>
              <a:t>Žametna</a:t>
            </a:r>
            <a:r>
              <a:rPr lang="en-US" dirty="0" smtClean="0"/>
              <a:t> </a:t>
            </a:r>
            <a:r>
              <a:rPr lang="en-US" dirty="0" err="1" smtClean="0"/>
              <a:t>črnina</a:t>
            </a:r>
            <a:r>
              <a:rPr lang="en-US" dirty="0" smtClean="0"/>
              <a:t>, </a:t>
            </a:r>
            <a:r>
              <a:rPr lang="en-US" dirty="0" err="1" smtClean="0"/>
              <a:t>modra</a:t>
            </a:r>
            <a:r>
              <a:rPr lang="en-US" dirty="0" smtClean="0"/>
              <a:t> </a:t>
            </a:r>
            <a:r>
              <a:rPr lang="en-US" dirty="0" err="1" smtClean="0"/>
              <a:t>frankinja</a:t>
            </a:r>
            <a:r>
              <a:rPr lang="en-US" dirty="0" smtClean="0"/>
              <a:t> and </a:t>
            </a:r>
            <a:r>
              <a:rPr lang="en-US" dirty="0" err="1" smtClean="0"/>
              <a:t>modra</a:t>
            </a:r>
            <a:r>
              <a:rPr lang="en-US" dirty="0" smtClean="0"/>
              <a:t> </a:t>
            </a:r>
            <a:r>
              <a:rPr lang="en-US" dirty="0" err="1" smtClean="0"/>
              <a:t>portugalka</a:t>
            </a:r>
            <a:r>
              <a:rPr lang="en-US" dirty="0" smtClean="0"/>
              <a:t> ...</a:t>
            </a:r>
          </a:p>
          <a:p>
            <a:r>
              <a:rPr lang="en-US" dirty="0" smtClean="0"/>
              <a:t>chardonnay, sauvignon and </a:t>
            </a:r>
            <a:r>
              <a:rPr lang="en-US" dirty="0" err="1" smtClean="0"/>
              <a:t>laški</a:t>
            </a:r>
            <a:r>
              <a:rPr lang="en-US" dirty="0" smtClean="0"/>
              <a:t> </a:t>
            </a:r>
            <a:r>
              <a:rPr lang="en-US" dirty="0" err="1" smtClean="0"/>
              <a:t>rizling</a:t>
            </a:r>
            <a:r>
              <a:rPr lang="en-US" dirty="0" smtClean="0"/>
              <a:t> </a:t>
            </a:r>
            <a:r>
              <a:rPr lang="sl-SI" dirty="0" smtClean="0"/>
              <a:t>...</a:t>
            </a:r>
          </a:p>
          <a:p>
            <a:endParaRPr lang="sl-SI" dirty="0" smtClean="0"/>
          </a:p>
          <a:p>
            <a:endParaRPr lang="sl-SI" dirty="0" smtClean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posavje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according to sugar content, they belong to all categories – from dry and semi dry to semi sweet and sweet wines</a:t>
            </a:r>
          </a:p>
          <a:p>
            <a:r>
              <a:rPr lang="en-US" dirty="0" smtClean="0"/>
              <a:t>late harvest, </a:t>
            </a:r>
            <a:r>
              <a:rPr lang="en-US" dirty="0" smtClean="0"/>
              <a:t>selection, </a:t>
            </a:r>
            <a:r>
              <a:rPr lang="en-US" dirty="0" smtClean="0"/>
              <a:t>berry </a:t>
            </a:r>
            <a:r>
              <a:rPr lang="en-US" dirty="0" smtClean="0"/>
              <a:t>selection, </a:t>
            </a:r>
            <a:r>
              <a:rPr lang="en-US" dirty="0" smtClean="0"/>
              <a:t>ice wine, dry berry </a:t>
            </a:r>
            <a:r>
              <a:rPr lang="en-US" dirty="0" smtClean="0"/>
              <a:t>selection</a:t>
            </a:r>
            <a:endParaRPr lang="en-US" dirty="0" smtClean="0"/>
          </a:p>
          <a:p>
            <a:r>
              <a:rPr lang="en-US" dirty="0" smtClean="0"/>
              <a:t>sparkling wines</a:t>
            </a:r>
            <a:endParaRPr lang="en-US" dirty="0"/>
          </a:p>
        </p:txBody>
      </p:sp>
      <p:pic>
        <p:nvPicPr>
          <p:cNvPr id="30722" name="Picture 2" descr="https://encrypted-tbn0.gstatic.com/images?q=tbn:ANd9GcQ0kdlbdlvMA5pe_g8pQeVMN3IbArxi0-WXbs-Ve7wNMovYjYwtY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86256"/>
            <a:ext cx="3500462" cy="2329400"/>
          </a:xfrm>
          <a:prstGeom prst="rect">
            <a:avLst/>
          </a:prstGeom>
          <a:noFill/>
        </p:spPr>
      </p:pic>
      <p:pic>
        <p:nvPicPr>
          <p:cNvPr id="30724" name="Picture 4" descr="https://encrypted-tbn3.gstatic.com/images?q=tbn:ANd9GcQ5tHkTGs4GSnptrB5IS5enxmxk4kv4XUkFGKvvdtPYN5ti-Bl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4268384"/>
            <a:ext cx="3071834" cy="23038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pOSAVJE</a:t>
            </a:r>
            <a:endParaRPr lang="sl-SI" dirty="0"/>
          </a:p>
        </p:txBody>
      </p:sp>
      <p:pic>
        <p:nvPicPr>
          <p:cNvPr id="29698" name="Picture 2" descr="https://encrypted-tbn1.gstatic.com/images?q=tbn:ANd9GcTur0w53MEr76PyrAt90PVCRHUcvKcCSCnvBkYSY4vFX11D1Po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6428641" cy="2066932"/>
          </a:xfrm>
          <a:prstGeom prst="rect">
            <a:avLst/>
          </a:prstGeom>
          <a:noFill/>
        </p:spPr>
      </p:pic>
      <p:pic>
        <p:nvPicPr>
          <p:cNvPr id="29700" name="Picture 4" descr="https://encrypted-tbn2.gstatic.com/images?q=tbn:ANd9GcStDLkSNFRyX8SyWWC1oOUv4iiH-HB62O9XaY5gxZDO0re-aKDQC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643314"/>
            <a:ext cx="4608887" cy="297657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pRIMORSKA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 wine-growing districts: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 wine-growing district of Slovenian </a:t>
            </a:r>
            <a:r>
              <a:rPr lang="en-US" b="1" dirty="0" err="1" smtClean="0"/>
              <a:t>Istra</a:t>
            </a: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 wine-growing district of </a:t>
            </a:r>
            <a:r>
              <a:rPr lang="en-US" b="1" dirty="0" err="1" smtClean="0"/>
              <a:t>Karst</a:t>
            </a:r>
            <a:r>
              <a:rPr lang="en-US" b="1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 wine-growing district of </a:t>
            </a:r>
            <a:r>
              <a:rPr lang="en-US" b="1" dirty="0" err="1" smtClean="0"/>
              <a:t>Goriška</a:t>
            </a:r>
            <a:r>
              <a:rPr lang="en-US" b="1" dirty="0" smtClean="0"/>
              <a:t> </a:t>
            </a:r>
            <a:r>
              <a:rPr lang="en-US" b="1" dirty="0" err="1" smtClean="0"/>
              <a:t>Brda</a:t>
            </a:r>
            <a:r>
              <a:rPr lang="en-US" b="1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 wine-growing district the Valley of </a:t>
            </a:r>
            <a:r>
              <a:rPr lang="en-US" b="1" dirty="0" err="1" smtClean="0"/>
              <a:t>Vipava</a:t>
            </a:r>
            <a:endParaRPr lang="en-US" b="1" dirty="0" smtClean="0"/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/>
              <a:t>the influence of the Adriatic, mild Mediterranean climate </a:t>
            </a:r>
          </a:p>
          <a:p>
            <a:pPr marL="457200" indent="-457200"/>
            <a:r>
              <a:rPr lang="en-US" dirty="0" smtClean="0"/>
              <a:t>hot, dry summers and mild winters with a strong </a:t>
            </a:r>
            <a:r>
              <a:rPr lang="en-US" dirty="0" err="1" smtClean="0"/>
              <a:t>bora</a:t>
            </a:r>
            <a:r>
              <a:rPr lang="en-US" dirty="0" smtClean="0"/>
              <a:t> wind</a:t>
            </a:r>
          </a:p>
          <a:p>
            <a:pPr marL="457200" indent="-457200"/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pRIMORSKA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00304"/>
          </a:xfrm>
        </p:spPr>
        <p:txBody>
          <a:bodyPr/>
          <a:lstStyle/>
          <a:p>
            <a:r>
              <a:rPr lang="en-US" dirty="0" err="1" smtClean="0"/>
              <a:t>refošk</a:t>
            </a:r>
            <a:r>
              <a:rPr lang="en-US" dirty="0" smtClean="0"/>
              <a:t>, merlot, </a:t>
            </a:r>
            <a:r>
              <a:rPr lang="en-US" dirty="0" err="1" smtClean="0"/>
              <a:t>barbera</a:t>
            </a:r>
            <a:r>
              <a:rPr lang="en-US" dirty="0" smtClean="0"/>
              <a:t>, cabernet sauvignon... </a:t>
            </a:r>
          </a:p>
          <a:p>
            <a:r>
              <a:rPr lang="en-US" dirty="0" smtClean="0"/>
              <a:t>chardonnay, </a:t>
            </a:r>
            <a:r>
              <a:rPr lang="en-US" dirty="0" err="1" smtClean="0"/>
              <a:t>malvazija</a:t>
            </a:r>
            <a:r>
              <a:rPr lang="en-US" dirty="0" smtClean="0"/>
              <a:t>, </a:t>
            </a:r>
            <a:r>
              <a:rPr lang="en-US" dirty="0" err="1" smtClean="0"/>
              <a:t>rebula</a:t>
            </a:r>
            <a:r>
              <a:rPr lang="en-US" dirty="0" smtClean="0"/>
              <a:t>, sauvignon...</a:t>
            </a:r>
          </a:p>
          <a:p>
            <a:r>
              <a:rPr lang="en-US" dirty="0" smtClean="0"/>
              <a:t>some varieties are autochthonous (</a:t>
            </a:r>
            <a:r>
              <a:rPr lang="en-US" dirty="0" err="1" smtClean="0"/>
              <a:t>zelen</a:t>
            </a:r>
            <a:r>
              <a:rPr lang="en-US" dirty="0" smtClean="0"/>
              <a:t>, </a:t>
            </a:r>
            <a:r>
              <a:rPr lang="en-US" dirty="0" err="1" smtClean="0"/>
              <a:t>vitovska</a:t>
            </a:r>
            <a:r>
              <a:rPr lang="en-US" dirty="0" smtClean="0"/>
              <a:t> </a:t>
            </a:r>
            <a:r>
              <a:rPr lang="en-US" dirty="0" err="1" smtClean="0"/>
              <a:t>grganja</a:t>
            </a:r>
            <a:r>
              <a:rPr lang="en-US" dirty="0" smtClean="0"/>
              <a:t>, </a:t>
            </a:r>
            <a:r>
              <a:rPr lang="en-US" dirty="0" err="1" smtClean="0"/>
              <a:t>pinela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teran</a:t>
            </a:r>
            <a:r>
              <a:rPr lang="en-US" dirty="0" smtClean="0"/>
              <a:t> as a specialty</a:t>
            </a:r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32770" name="Picture 2" descr="https://encrypted-tbn1.gstatic.com/images?q=tbn:ANd9GcSw8AaOTmV12lyKSbZVW3s4WXJy9oIgcV0an9wt_dRJFD4FY9x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3821910"/>
            <a:ext cx="5429288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pRIMORSKA</a:t>
            </a:r>
            <a:endParaRPr lang="sl-SI" dirty="0"/>
          </a:p>
        </p:txBody>
      </p:sp>
      <p:pic>
        <p:nvPicPr>
          <p:cNvPr id="5" name="Slika 4" descr="http://www.slovenia.info/pictures/category/7/2012/mala_40272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14488"/>
            <a:ext cx="392909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lika 5" descr="http://www.slovenia.info/pictures/category/7/2012/Trost_40345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929066"/>
            <a:ext cx="3500462" cy="2581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SLOVENIAN WINES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love, effort and knowledge as a greater possibility to succeed</a:t>
            </a:r>
          </a:p>
          <a:p>
            <a:r>
              <a:rPr lang="en-US" dirty="0" smtClean="0"/>
              <a:t>natural resources</a:t>
            </a:r>
          </a:p>
          <a:p>
            <a:r>
              <a:rPr lang="en-US" dirty="0" smtClean="0"/>
              <a:t>excellent conditions for the growth and development of the vine in several parts of Slovenia</a:t>
            </a:r>
          </a:p>
          <a:p>
            <a:r>
              <a:rPr lang="en-US" dirty="0" smtClean="0"/>
              <a:t>climate, soil structure and relief</a:t>
            </a:r>
          </a:p>
          <a:p>
            <a:r>
              <a:rPr lang="en-US" dirty="0" smtClean="0"/>
              <a:t>wine experts consider some Slovenian wine-growing areas to be </a:t>
            </a:r>
            <a:r>
              <a:rPr lang="en-US" cap="small" dirty="0" smtClean="0"/>
              <a:t>the best in the world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INTERESTING ...</a:t>
            </a:r>
            <a:br>
              <a:rPr lang="sl-SI" cap="all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17.500 ha of vineyards</a:t>
            </a:r>
          </a:p>
          <a:p>
            <a:pPr algn="just"/>
            <a:r>
              <a:rPr lang="en-US" dirty="0" smtClean="0"/>
              <a:t>reducing</a:t>
            </a:r>
          </a:p>
          <a:p>
            <a:pPr algn="just"/>
            <a:r>
              <a:rPr lang="en-US" dirty="0" smtClean="0"/>
              <a:t>Slovenian vineyards just 0.5% of all the vineyards in the EU</a:t>
            </a:r>
          </a:p>
          <a:p>
            <a:pPr algn="just"/>
            <a:r>
              <a:rPr lang="en-US" dirty="0" smtClean="0"/>
              <a:t>fragmentation and small vineyards lead to higher production costs</a:t>
            </a:r>
          </a:p>
          <a:p>
            <a:pPr lvl="0" algn="just">
              <a:defRPr/>
            </a:pPr>
            <a:r>
              <a:rPr lang="en-US" dirty="0" smtClean="0">
                <a:cs typeface="Arial" pitchFamily="34" charset="0"/>
              </a:rPr>
              <a:t>70 % of vineyards age of 25</a:t>
            </a:r>
          </a:p>
          <a:p>
            <a:pPr lvl="0" algn="just">
              <a:defRPr/>
            </a:pPr>
            <a:r>
              <a:rPr lang="en-US" dirty="0" smtClean="0">
                <a:cs typeface="Arial" pitchFamily="34" charset="0"/>
              </a:rPr>
              <a:t>by age and equal </a:t>
            </a:r>
            <a:r>
              <a:rPr lang="en-US" dirty="0" err="1" smtClean="0">
                <a:cs typeface="Arial" pitchFamily="34" charset="0"/>
              </a:rPr>
              <a:t>Podravje</a:t>
            </a:r>
            <a:r>
              <a:rPr lang="en-US" dirty="0" smtClean="0">
                <a:cs typeface="Arial" pitchFamily="34" charset="0"/>
              </a:rPr>
              <a:t> and </a:t>
            </a:r>
            <a:r>
              <a:rPr lang="en-US" dirty="0" err="1" smtClean="0">
                <a:cs typeface="Arial" pitchFamily="34" charset="0"/>
              </a:rPr>
              <a:t>Primorska</a:t>
            </a:r>
            <a:endParaRPr lang="en-US" dirty="0" smtClean="0">
              <a:cs typeface="Arial" pitchFamily="34" charset="0"/>
            </a:endParaRPr>
          </a:p>
          <a:p>
            <a:pPr lvl="0" algn="just">
              <a:defRPr/>
            </a:pPr>
            <a:r>
              <a:rPr lang="en-US" dirty="0" err="1" smtClean="0">
                <a:cs typeface="Arial" pitchFamily="34" charset="0"/>
              </a:rPr>
              <a:t>Posavje</a:t>
            </a:r>
            <a:r>
              <a:rPr lang="en-US" dirty="0" smtClean="0">
                <a:cs typeface="Arial" pitchFamily="34" charset="0"/>
              </a:rPr>
              <a:t> with the worst structure, 43% of all vineyards older than 25 years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INTERESTING ... </a:t>
            </a:r>
            <a:br>
              <a:rPr lang="sl-SI" dirty="0" smtClean="0"/>
            </a:br>
            <a:endParaRPr lang="sl-SI" dirty="0"/>
          </a:p>
        </p:txBody>
      </p:sp>
      <p:graphicFrame>
        <p:nvGraphicFramePr>
          <p:cNvPr id="41986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1428728" y="2143116"/>
          <a:ext cx="5789461" cy="3546485"/>
        </p:xfrm>
        <a:graphic>
          <a:graphicData uri="http://schemas.openxmlformats.org/presentationml/2006/ole">
            <p:oleObj spid="_x0000_s41986" r:id="rId3" imgW="4695825" imgH="2876550" progId="Excel.Sheet.8">
              <p:embed/>
            </p:oleObj>
          </a:graphicData>
        </a:graphic>
      </p:graphicFrame>
      <p:sp>
        <p:nvSpPr>
          <p:cNvPr id="4" name="Ograda vsebine 2"/>
          <p:cNvSpPr txBox="1">
            <a:spLocks/>
          </p:cNvSpPr>
          <p:nvPr/>
        </p:nvSpPr>
        <p:spPr>
          <a:xfrm>
            <a:off x="457200" y="1000108"/>
            <a:ext cx="7467600" cy="10001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sl-SI" sz="2400" dirty="0" smtClean="0"/>
              <a:t>N</a:t>
            </a:r>
            <a:r>
              <a:rPr lang="en-US" sz="2400" dirty="0" smtClean="0"/>
              <a:t>umber of farms, depending on the size of the vineyard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INTERESTING ... </a:t>
            </a:r>
            <a:br>
              <a:rPr lang="sl-SI" dirty="0" smtClean="0"/>
            </a:br>
            <a:endParaRPr lang="sl-SI" dirty="0"/>
          </a:p>
        </p:txBody>
      </p:sp>
      <p:grpSp>
        <p:nvGrpSpPr>
          <p:cNvPr id="4" name="Group 99"/>
          <p:cNvGrpSpPr>
            <a:grpSpLocks noGrp="1"/>
          </p:cNvGrpSpPr>
          <p:nvPr>
            <p:ph sz="quarter" idx="1"/>
          </p:nvPr>
        </p:nvGrpSpPr>
        <p:grpSpPr bwMode="auto">
          <a:xfrm>
            <a:off x="457200" y="1600200"/>
            <a:ext cx="7467600" cy="4873625"/>
            <a:chOff x="-3" y="-3"/>
            <a:chExt cx="2981" cy="2790"/>
          </a:xfrm>
        </p:grpSpPr>
        <p:grpSp>
          <p:nvGrpSpPr>
            <p:cNvPr id="5" name="Group 97"/>
            <p:cNvGrpSpPr>
              <a:grpSpLocks/>
            </p:cNvGrpSpPr>
            <p:nvPr/>
          </p:nvGrpSpPr>
          <p:grpSpPr bwMode="auto">
            <a:xfrm>
              <a:off x="0" y="0"/>
              <a:ext cx="2975" cy="2784"/>
              <a:chOff x="0" y="0"/>
              <a:chExt cx="2975" cy="2784"/>
            </a:xfrm>
          </p:grpSpPr>
          <p:grpSp>
            <p:nvGrpSpPr>
              <p:cNvPr id="7" name="Group 36"/>
              <p:cNvGrpSpPr>
                <a:grpSpLocks/>
              </p:cNvGrpSpPr>
              <p:nvPr/>
            </p:nvGrpSpPr>
            <p:grpSpPr bwMode="auto">
              <a:xfrm>
                <a:off x="0" y="0"/>
                <a:ext cx="746" cy="480"/>
                <a:chOff x="0" y="0"/>
                <a:chExt cx="746" cy="480"/>
              </a:xfrm>
            </p:grpSpPr>
            <p:sp>
              <p:nvSpPr>
                <p:cNvPr id="95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46" cy="48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  <p:grpSp>
              <p:nvGrpSpPr>
                <p:cNvPr id="96" name="Group 34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746" cy="480"/>
                  <a:chOff x="0" y="0"/>
                  <a:chExt cx="746" cy="480"/>
                </a:xfrm>
              </p:grpSpPr>
              <p:sp>
                <p:nvSpPr>
                  <p:cNvPr id="97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746" cy="480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b"/>
                  <a:lstStyle/>
                  <a:p>
                    <a:pPr algn="ctr"/>
                    <a:r>
                      <a:rPr lang="sl-SI" sz="1000" b="1" dirty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rPr>
                      <a:t>SIZE OF THE VINEYARD</a:t>
                    </a:r>
                    <a:endParaRPr lang="sl-SI" sz="1200" dirty="0" smtClean="0">
                      <a:cs typeface="Times New Roman" pitchFamily="18" charset="0"/>
                    </a:endParaRPr>
                  </a:p>
                  <a:p>
                    <a:pPr algn="ctr" eaLnBrk="0" hangingPunct="0"/>
                    <a:endParaRPr lang="sl-SI" dirty="0"/>
                  </a:p>
                </p:txBody>
              </p:sp>
              <p:sp>
                <p:nvSpPr>
                  <p:cNvPr id="98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746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sl-SI"/>
                  </a:p>
                </p:txBody>
              </p:sp>
            </p:grpSp>
          </p:grpSp>
          <p:grpSp>
            <p:nvGrpSpPr>
              <p:cNvPr id="8" name="Group 40"/>
              <p:cNvGrpSpPr>
                <a:grpSpLocks/>
              </p:cNvGrpSpPr>
              <p:nvPr/>
            </p:nvGrpSpPr>
            <p:grpSpPr bwMode="auto">
              <a:xfrm>
                <a:off x="746" y="0"/>
                <a:ext cx="704" cy="480"/>
                <a:chOff x="746" y="0"/>
                <a:chExt cx="704" cy="480"/>
              </a:xfrm>
            </p:grpSpPr>
            <p:sp>
              <p:nvSpPr>
                <p:cNvPr id="91" name="Rectangle 39"/>
                <p:cNvSpPr>
                  <a:spLocks noChangeArrowheads="1"/>
                </p:cNvSpPr>
                <p:nvPr/>
              </p:nvSpPr>
              <p:spPr bwMode="auto">
                <a:xfrm>
                  <a:off x="746" y="0"/>
                  <a:ext cx="704" cy="48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  <p:grpSp>
              <p:nvGrpSpPr>
                <p:cNvPr id="92" name="Group 38"/>
                <p:cNvGrpSpPr>
                  <a:grpSpLocks/>
                </p:cNvGrpSpPr>
                <p:nvPr/>
              </p:nvGrpSpPr>
              <p:grpSpPr bwMode="auto">
                <a:xfrm>
                  <a:off x="746" y="0"/>
                  <a:ext cx="704" cy="480"/>
                  <a:chOff x="746" y="0"/>
                  <a:chExt cx="704" cy="480"/>
                </a:xfrm>
              </p:grpSpPr>
              <p:sp>
                <p:nvSpPr>
                  <p:cNvPr id="93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746" y="0"/>
                    <a:ext cx="704" cy="480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b"/>
                  <a:lstStyle/>
                  <a:p>
                    <a:pPr algn="ctr"/>
                    <a:r>
                      <a:rPr lang="sl-SI" sz="1000" b="1" dirty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rPr>
                      <a:t>NUMBER OF VINEYARDS</a:t>
                    </a:r>
                    <a:endParaRPr lang="sl-SI" sz="1200" dirty="0">
                      <a:cs typeface="Times New Roman" pitchFamily="18" charset="0"/>
                    </a:endParaRPr>
                  </a:p>
                  <a:p>
                    <a:pPr algn="ctr" eaLnBrk="0" hangingPunct="0"/>
                    <a:endParaRPr lang="sl-SI" dirty="0"/>
                  </a:p>
                </p:txBody>
              </p:sp>
              <p:sp>
                <p:nvSpPr>
                  <p:cNvPr id="94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746" y="0"/>
                    <a:ext cx="704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sl-SI"/>
                  </a:p>
                </p:txBody>
              </p:sp>
            </p:grpSp>
          </p:grpSp>
          <p:grpSp>
            <p:nvGrpSpPr>
              <p:cNvPr id="9" name="Group 44"/>
              <p:cNvGrpSpPr>
                <a:grpSpLocks/>
              </p:cNvGrpSpPr>
              <p:nvPr/>
            </p:nvGrpSpPr>
            <p:grpSpPr bwMode="auto">
              <a:xfrm>
                <a:off x="1450" y="0"/>
                <a:ext cx="658" cy="480"/>
                <a:chOff x="1450" y="0"/>
                <a:chExt cx="658" cy="480"/>
              </a:xfrm>
            </p:grpSpPr>
            <p:sp>
              <p:nvSpPr>
                <p:cNvPr id="87" name="Rectangle 43"/>
                <p:cNvSpPr>
                  <a:spLocks noChangeArrowheads="1"/>
                </p:cNvSpPr>
                <p:nvPr/>
              </p:nvSpPr>
              <p:spPr bwMode="auto">
                <a:xfrm>
                  <a:off x="1450" y="0"/>
                  <a:ext cx="658" cy="48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  <p:grpSp>
              <p:nvGrpSpPr>
                <p:cNvPr id="88" name="Group 42"/>
                <p:cNvGrpSpPr>
                  <a:grpSpLocks/>
                </p:cNvGrpSpPr>
                <p:nvPr/>
              </p:nvGrpSpPr>
              <p:grpSpPr bwMode="auto">
                <a:xfrm>
                  <a:off x="1450" y="0"/>
                  <a:ext cx="658" cy="480"/>
                  <a:chOff x="1450" y="0"/>
                  <a:chExt cx="658" cy="480"/>
                </a:xfrm>
              </p:grpSpPr>
              <p:sp>
                <p:nvSpPr>
                  <p:cNvPr id="89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1450" y="0"/>
                    <a:ext cx="658" cy="480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b"/>
                  <a:lstStyle/>
                  <a:p>
                    <a:pPr algn="ctr"/>
                    <a:r>
                      <a:rPr lang="sl-SI" sz="1000" b="1" dirty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rPr>
                      <a:t>PERCENTAGE OF VINEYARDS (%)</a:t>
                    </a:r>
                    <a:endParaRPr lang="sl-SI" sz="1200" dirty="0">
                      <a:cs typeface="Times New Roman" pitchFamily="18" charset="0"/>
                    </a:endParaRPr>
                  </a:p>
                  <a:p>
                    <a:pPr algn="ctr" eaLnBrk="0" hangingPunct="0"/>
                    <a:endParaRPr lang="sl-SI" dirty="0"/>
                  </a:p>
                </p:txBody>
              </p:sp>
              <p:sp>
                <p:nvSpPr>
                  <p:cNvPr id="90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1450" y="0"/>
                    <a:ext cx="658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sl-SI"/>
                  </a:p>
                </p:txBody>
              </p:sp>
            </p:grpSp>
          </p:grpSp>
          <p:grpSp>
            <p:nvGrpSpPr>
              <p:cNvPr id="10" name="Group 48"/>
              <p:cNvGrpSpPr>
                <a:grpSpLocks/>
              </p:cNvGrpSpPr>
              <p:nvPr/>
            </p:nvGrpSpPr>
            <p:grpSpPr bwMode="auto">
              <a:xfrm>
                <a:off x="2108" y="0"/>
                <a:ext cx="867" cy="480"/>
                <a:chOff x="2108" y="0"/>
                <a:chExt cx="867" cy="480"/>
              </a:xfrm>
            </p:grpSpPr>
            <p:sp>
              <p:nvSpPr>
                <p:cNvPr id="83" name="Rectangle 47"/>
                <p:cNvSpPr>
                  <a:spLocks noChangeArrowheads="1"/>
                </p:cNvSpPr>
                <p:nvPr/>
              </p:nvSpPr>
              <p:spPr bwMode="auto">
                <a:xfrm>
                  <a:off x="2108" y="0"/>
                  <a:ext cx="867" cy="48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  <p:grpSp>
              <p:nvGrpSpPr>
                <p:cNvPr id="84" name="Group 46"/>
                <p:cNvGrpSpPr>
                  <a:grpSpLocks/>
                </p:cNvGrpSpPr>
                <p:nvPr/>
              </p:nvGrpSpPr>
              <p:grpSpPr bwMode="auto">
                <a:xfrm>
                  <a:off x="2108" y="0"/>
                  <a:ext cx="867" cy="480"/>
                  <a:chOff x="2108" y="0"/>
                  <a:chExt cx="867" cy="480"/>
                </a:xfrm>
              </p:grpSpPr>
              <p:sp>
                <p:nvSpPr>
                  <p:cNvPr id="85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2108" y="0"/>
                    <a:ext cx="867" cy="480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b"/>
                  <a:lstStyle/>
                  <a:p>
                    <a:pPr algn="ctr"/>
                    <a:r>
                      <a:rPr lang="sl-SI" sz="1000" b="1" dirty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rPr>
                      <a:t>PERCENTAGE OF WINEPRODUCERS (%)</a:t>
                    </a:r>
                    <a:endParaRPr lang="sl-SI" sz="1200" dirty="0">
                      <a:cs typeface="Times New Roman" pitchFamily="18" charset="0"/>
                    </a:endParaRPr>
                  </a:p>
                  <a:p>
                    <a:pPr algn="ctr" eaLnBrk="0" hangingPunct="0"/>
                    <a:endParaRPr lang="sl-SI" dirty="0"/>
                  </a:p>
                </p:txBody>
              </p:sp>
              <p:sp>
                <p:nvSpPr>
                  <p:cNvPr id="86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108" y="0"/>
                    <a:ext cx="867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sl-SI"/>
                  </a:p>
                </p:txBody>
              </p:sp>
            </p:grpSp>
          </p:grpSp>
          <p:grpSp>
            <p:nvGrpSpPr>
              <p:cNvPr id="11" name="Group 50"/>
              <p:cNvGrpSpPr>
                <a:grpSpLocks/>
              </p:cNvGrpSpPr>
              <p:nvPr/>
            </p:nvGrpSpPr>
            <p:grpSpPr bwMode="auto">
              <a:xfrm>
                <a:off x="0" y="480"/>
                <a:ext cx="746" cy="384"/>
                <a:chOff x="0" y="480"/>
                <a:chExt cx="746" cy="384"/>
              </a:xfrm>
            </p:grpSpPr>
            <p:sp>
              <p:nvSpPr>
                <p:cNvPr id="81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74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r>
                    <a:rPr lang="sl-SI" sz="1400" dirty="0" smtClean="0">
                      <a:latin typeface="Arial" pitchFamily="34" charset="0"/>
                      <a:cs typeface="Arial" pitchFamily="34" charset="0"/>
                    </a:rPr>
                    <a:t>up to  </a:t>
                  </a:r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0,1 ha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eaLnBrk="0" hangingPunct="0"/>
                  <a:endParaRPr lang="sl-SI" dirty="0"/>
                </a:p>
              </p:txBody>
            </p:sp>
            <p:sp>
              <p:nvSpPr>
                <p:cNvPr id="82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7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12" name="Group 52"/>
              <p:cNvGrpSpPr>
                <a:grpSpLocks/>
              </p:cNvGrpSpPr>
              <p:nvPr/>
            </p:nvGrpSpPr>
            <p:grpSpPr bwMode="auto">
              <a:xfrm>
                <a:off x="746" y="480"/>
                <a:ext cx="704" cy="384"/>
                <a:chOff x="746" y="480"/>
                <a:chExt cx="704" cy="384"/>
              </a:xfrm>
            </p:grpSpPr>
            <p:sp>
              <p:nvSpPr>
                <p:cNvPr id="79" name="Rectangle 10"/>
                <p:cNvSpPr>
                  <a:spLocks noChangeArrowheads="1"/>
                </p:cNvSpPr>
                <p:nvPr/>
              </p:nvSpPr>
              <p:spPr bwMode="auto">
                <a:xfrm>
                  <a:off x="746" y="480"/>
                  <a:ext cx="7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5.729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80" name="Rectangle 51"/>
                <p:cNvSpPr>
                  <a:spLocks noChangeArrowheads="1"/>
                </p:cNvSpPr>
                <p:nvPr/>
              </p:nvSpPr>
              <p:spPr bwMode="auto">
                <a:xfrm>
                  <a:off x="746" y="480"/>
                  <a:ext cx="70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13" name="Group 54"/>
              <p:cNvGrpSpPr>
                <a:grpSpLocks/>
              </p:cNvGrpSpPr>
              <p:nvPr/>
            </p:nvGrpSpPr>
            <p:grpSpPr bwMode="auto">
              <a:xfrm>
                <a:off x="1450" y="480"/>
                <a:ext cx="658" cy="384"/>
                <a:chOff x="1450" y="480"/>
                <a:chExt cx="658" cy="384"/>
              </a:xfrm>
            </p:grpSpPr>
            <p:sp>
              <p:nvSpPr>
                <p:cNvPr id="77" name="Rectangle 11"/>
                <p:cNvSpPr>
                  <a:spLocks noChangeArrowheads="1"/>
                </p:cNvSpPr>
                <p:nvPr/>
              </p:nvSpPr>
              <p:spPr bwMode="auto">
                <a:xfrm>
                  <a:off x="1450" y="480"/>
                  <a:ext cx="65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2,38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78" name="Rectangle 53"/>
                <p:cNvSpPr>
                  <a:spLocks noChangeArrowheads="1"/>
                </p:cNvSpPr>
                <p:nvPr/>
              </p:nvSpPr>
              <p:spPr bwMode="auto">
                <a:xfrm>
                  <a:off x="1450" y="480"/>
                  <a:ext cx="65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14" name="Group 56"/>
              <p:cNvGrpSpPr>
                <a:grpSpLocks/>
              </p:cNvGrpSpPr>
              <p:nvPr/>
            </p:nvGrpSpPr>
            <p:grpSpPr bwMode="auto">
              <a:xfrm>
                <a:off x="2108" y="480"/>
                <a:ext cx="867" cy="384"/>
                <a:chOff x="2108" y="480"/>
                <a:chExt cx="867" cy="384"/>
              </a:xfrm>
            </p:grpSpPr>
            <p:sp>
              <p:nvSpPr>
                <p:cNvPr id="75" name="Rectangle 12"/>
                <p:cNvSpPr>
                  <a:spLocks noChangeArrowheads="1"/>
                </p:cNvSpPr>
                <p:nvPr/>
              </p:nvSpPr>
              <p:spPr bwMode="auto">
                <a:xfrm>
                  <a:off x="2108" y="480"/>
                  <a:ext cx="867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19,81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76" name="Rectangle 55"/>
                <p:cNvSpPr>
                  <a:spLocks noChangeArrowheads="1"/>
                </p:cNvSpPr>
                <p:nvPr/>
              </p:nvSpPr>
              <p:spPr bwMode="auto">
                <a:xfrm>
                  <a:off x="2108" y="480"/>
                  <a:ext cx="86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15" name="Group 58"/>
              <p:cNvGrpSpPr>
                <a:grpSpLocks/>
              </p:cNvGrpSpPr>
              <p:nvPr/>
            </p:nvGrpSpPr>
            <p:grpSpPr bwMode="auto">
              <a:xfrm>
                <a:off x="0" y="864"/>
                <a:ext cx="746" cy="384"/>
                <a:chOff x="0" y="864"/>
                <a:chExt cx="746" cy="384"/>
              </a:xfrm>
            </p:grpSpPr>
            <p:sp>
              <p:nvSpPr>
                <p:cNvPr id="73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74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r>
                    <a:rPr lang="sl-SI" sz="1400" dirty="0" smtClean="0">
                      <a:latin typeface="Arial" pitchFamily="34" charset="0"/>
                      <a:cs typeface="Arial" pitchFamily="34" charset="0"/>
                    </a:rPr>
                    <a:t>0,101 - 0,5 </a:t>
                  </a:r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ha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eaLnBrk="0" hangingPunct="0"/>
                  <a:endParaRPr lang="sl-SI" dirty="0"/>
                </a:p>
              </p:txBody>
            </p:sp>
            <p:sp>
              <p:nvSpPr>
                <p:cNvPr id="74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7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 sz="1400" dirty="0"/>
                </a:p>
              </p:txBody>
            </p:sp>
          </p:grpSp>
          <p:grpSp>
            <p:nvGrpSpPr>
              <p:cNvPr id="16" name="Group 60"/>
              <p:cNvGrpSpPr>
                <a:grpSpLocks/>
              </p:cNvGrpSpPr>
              <p:nvPr/>
            </p:nvGrpSpPr>
            <p:grpSpPr bwMode="auto">
              <a:xfrm>
                <a:off x="746" y="864"/>
                <a:ext cx="704" cy="384"/>
                <a:chOff x="746" y="864"/>
                <a:chExt cx="704" cy="384"/>
              </a:xfrm>
            </p:grpSpPr>
            <p:sp>
              <p:nvSpPr>
                <p:cNvPr id="71" name="Rectangle 14"/>
                <p:cNvSpPr>
                  <a:spLocks noChangeArrowheads="1"/>
                </p:cNvSpPr>
                <p:nvPr/>
              </p:nvSpPr>
              <p:spPr bwMode="auto">
                <a:xfrm>
                  <a:off x="746" y="864"/>
                  <a:ext cx="7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20.774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72" name="Rectangle 59"/>
                <p:cNvSpPr>
                  <a:spLocks noChangeArrowheads="1"/>
                </p:cNvSpPr>
                <p:nvPr/>
              </p:nvSpPr>
              <p:spPr bwMode="auto">
                <a:xfrm>
                  <a:off x="746" y="864"/>
                  <a:ext cx="70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17" name="Group 62"/>
              <p:cNvGrpSpPr>
                <a:grpSpLocks/>
              </p:cNvGrpSpPr>
              <p:nvPr/>
            </p:nvGrpSpPr>
            <p:grpSpPr bwMode="auto">
              <a:xfrm>
                <a:off x="1450" y="864"/>
                <a:ext cx="658" cy="384"/>
                <a:chOff x="1450" y="864"/>
                <a:chExt cx="658" cy="384"/>
              </a:xfrm>
            </p:grpSpPr>
            <p:sp>
              <p:nvSpPr>
                <p:cNvPr id="69" name="Rectangle 15"/>
                <p:cNvSpPr>
                  <a:spLocks noChangeArrowheads="1"/>
                </p:cNvSpPr>
                <p:nvPr/>
              </p:nvSpPr>
              <p:spPr bwMode="auto">
                <a:xfrm>
                  <a:off x="1450" y="864"/>
                  <a:ext cx="65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21,07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70" name="Rectangle 61"/>
                <p:cNvSpPr>
                  <a:spLocks noChangeArrowheads="1"/>
                </p:cNvSpPr>
                <p:nvPr/>
              </p:nvSpPr>
              <p:spPr bwMode="auto">
                <a:xfrm>
                  <a:off x="1450" y="864"/>
                  <a:ext cx="65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18" name="Group 64"/>
              <p:cNvGrpSpPr>
                <a:grpSpLocks/>
              </p:cNvGrpSpPr>
              <p:nvPr/>
            </p:nvGrpSpPr>
            <p:grpSpPr bwMode="auto">
              <a:xfrm>
                <a:off x="2108" y="864"/>
                <a:ext cx="867" cy="384"/>
                <a:chOff x="2108" y="864"/>
                <a:chExt cx="867" cy="384"/>
              </a:xfrm>
            </p:grpSpPr>
            <p:sp>
              <p:nvSpPr>
                <p:cNvPr id="67" name="Rectangle 16"/>
                <p:cNvSpPr>
                  <a:spLocks noChangeArrowheads="1"/>
                </p:cNvSpPr>
                <p:nvPr/>
              </p:nvSpPr>
              <p:spPr bwMode="auto">
                <a:xfrm>
                  <a:off x="2108" y="864"/>
                  <a:ext cx="867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57,93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68" name="Rectangle 63"/>
                <p:cNvSpPr>
                  <a:spLocks noChangeArrowheads="1"/>
                </p:cNvSpPr>
                <p:nvPr/>
              </p:nvSpPr>
              <p:spPr bwMode="auto">
                <a:xfrm>
                  <a:off x="2108" y="864"/>
                  <a:ext cx="86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19" name="Group 66"/>
              <p:cNvGrpSpPr>
                <a:grpSpLocks/>
              </p:cNvGrpSpPr>
              <p:nvPr/>
            </p:nvGrpSpPr>
            <p:grpSpPr bwMode="auto">
              <a:xfrm>
                <a:off x="0" y="1248"/>
                <a:ext cx="746" cy="384"/>
                <a:chOff x="0" y="1248"/>
                <a:chExt cx="746" cy="384"/>
              </a:xfrm>
            </p:grpSpPr>
            <p:sp>
              <p:nvSpPr>
                <p:cNvPr id="65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74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0,501-1 h</a:t>
                  </a:r>
                  <a:r>
                    <a:rPr lang="sl-SI" sz="1000" dirty="0">
                      <a:latin typeface="Arial" pitchFamily="34" charset="0"/>
                      <a:cs typeface="Arial" pitchFamily="34" charset="0"/>
                    </a:rPr>
                    <a:t>a</a:t>
                  </a:r>
                  <a:endParaRPr lang="sl-SI" sz="1200" dirty="0">
                    <a:cs typeface="Times New Roman" pitchFamily="18" charset="0"/>
                  </a:endParaRPr>
                </a:p>
                <a:p>
                  <a:pPr eaLnBrk="0" hangingPunct="0"/>
                  <a:endParaRPr lang="sl-SI" dirty="0"/>
                </a:p>
              </p:txBody>
            </p:sp>
            <p:sp>
              <p:nvSpPr>
                <p:cNvPr id="66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7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0" name="Group 68"/>
              <p:cNvGrpSpPr>
                <a:grpSpLocks/>
              </p:cNvGrpSpPr>
              <p:nvPr/>
            </p:nvGrpSpPr>
            <p:grpSpPr bwMode="auto">
              <a:xfrm>
                <a:off x="746" y="1248"/>
                <a:ext cx="704" cy="384"/>
                <a:chOff x="746" y="1248"/>
                <a:chExt cx="704" cy="384"/>
              </a:xfrm>
            </p:grpSpPr>
            <p:sp>
              <p:nvSpPr>
                <p:cNvPr id="63" name="Rectangle 18"/>
                <p:cNvSpPr>
                  <a:spLocks noChangeArrowheads="1"/>
                </p:cNvSpPr>
                <p:nvPr/>
              </p:nvSpPr>
              <p:spPr bwMode="auto">
                <a:xfrm>
                  <a:off x="746" y="1248"/>
                  <a:ext cx="7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5.966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64" name="Rectangle 67"/>
                <p:cNvSpPr>
                  <a:spLocks noChangeArrowheads="1"/>
                </p:cNvSpPr>
                <p:nvPr/>
              </p:nvSpPr>
              <p:spPr bwMode="auto">
                <a:xfrm>
                  <a:off x="746" y="1248"/>
                  <a:ext cx="70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1" name="Group 70"/>
              <p:cNvGrpSpPr>
                <a:grpSpLocks/>
              </p:cNvGrpSpPr>
              <p:nvPr/>
            </p:nvGrpSpPr>
            <p:grpSpPr bwMode="auto">
              <a:xfrm>
                <a:off x="1450" y="1248"/>
                <a:ext cx="658" cy="384"/>
                <a:chOff x="1450" y="1248"/>
                <a:chExt cx="658" cy="384"/>
              </a:xfrm>
            </p:grpSpPr>
            <p:sp>
              <p:nvSpPr>
                <p:cNvPr id="61" name="Rectangle 19"/>
                <p:cNvSpPr>
                  <a:spLocks noChangeArrowheads="1"/>
                </p:cNvSpPr>
                <p:nvPr/>
              </p:nvSpPr>
              <p:spPr bwMode="auto">
                <a:xfrm>
                  <a:off x="1450" y="1248"/>
                  <a:ext cx="65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12,04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62" name="Rectangle 69"/>
                <p:cNvSpPr>
                  <a:spLocks noChangeArrowheads="1"/>
                </p:cNvSpPr>
                <p:nvPr/>
              </p:nvSpPr>
              <p:spPr bwMode="auto">
                <a:xfrm>
                  <a:off x="1450" y="1248"/>
                  <a:ext cx="65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2" name="Group 72"/>
              <p:cNvGrpSpPr>
                <a:grpSpLocks/>
              </p:cNvGrpSpPr>
              <p:nvPr/>
            </p:nvGrpSpPr>
            <p:grpSpPr bwMode="auto">
              <a:xfrm>
                <a:off x="2108" y="1248"/>
                <a:ext cx="867" cy="384"/>
                <a:chOff x="2108" y="1248"/>
                <a:chExt cx="867" cy="384"/>
              </a:xfrm>
            </p:grpSpPr>
            <p:sp>
              <p:nvSpPr>
                <p:cNvPr id="59" name="Rectangle 20"/>
                <p:cNvSpPr>
                  <a:spLocks noChangeArrowheads="1"/>
                </p:cNvSpPr>
                <p:nvPr/>
              </p:nvSpPr>
              <p:spPr bwMode="auto">
                <a:xfrm>
                  <a:off x="2108" y="1248"/>
                  <a:ext cx="867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10,93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60" name="Rectangle 71"/>
                <p:cNvSpPr>
                  <a:spLocks noChangeArrowheads="1"/>
                </p:cNvSpPr>
                <p:nvPr/>
              </p:nvSpPr>
              <p:spPr bwMode="auto">
                <a:xfrm>
                  <a:off x="2108" y="1248"/>
                  <a:ext cx="86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3" name="Group 74"/>
              <p:cNvGrpSpPr>
                <a:grpSpLocks/>
              </p:cNvGrpSpPr>
              <p:nvPr/>
            </p:nvGrpSpPr>
            <p:grpSpPr bwMode="auto">
              <a:xfrm>
                <a:off x="0" y="1632"/>
                <a:ext cx="746" cy="384"/>
                <a:chOff x="0" y="1632"/>
                <a:chExt cx="746" cy="384"/>
              </a:xfrm>
            </p:grpSpPr>
            <p:sp>
              <p:nvSpPr>
                <p:cNvPr id="57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1632"/>
                  <a:ext cx="74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1,001-2 ha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eaLnBrk="0" hangingPunct="0"/>
                  <a:endParaRPr lang="sl-SI" dirty="0"/>
                </a:p>
              </p:txBody>
            </p:sp>
            <p:sp>
              <p:nvSpPr>
                <p:cNvPr id="58" name="Rectangle 73"/>
                <p:cNvSpPr>
                  <a:spLocks noChangeArrowheads="1"/>
                </p:cNvSpPr>
                <p:nvPr/>
              </p:nvSpPr>
              <p:spPr bwMode="auto">
                <a:xfrm>
                  <a:off x="0" y="1632"/>
                  <a:ext cx="7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4" name="Group 76"/>
              <p:cNvGrpSpPr>
                <a:grpSpLocks/>
              </p:cNvGrpSpPr>
              <p:nvPr/>
            </p:nvGrpSpPr>
            <p:grpSpPr bwMode="auto">
              <a:xfrm>
                <a:off x="746" y="1632"/>
                <a:ext cx="704" cy="384"/>
                <a:chOff x="746" y="1632"/>
                <a:chExt cx="704" cy="384"/>
              </a:xfrm>
            </p:grpSpPr>
            <p:sp>
              <p:nvSpPr>
                <p:cNvPr id="55" name="Rectangle 22"/>
                <p:cNvSpPr>
                  <a:spLocks noChangeArrowheads="1"/>
                </p:cNvSpPr>
                <p:nvPr/>
              </p:nvSpPr>
              <p:spPr bwMode="auto">
                <a:xfrm>
                  <a:off x="746" y="1632"/>
                  <a:ext cx="7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4.815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56" name="Rectangle 75"/>
                <p:cNvSpPr>
                  <a:spLocks noChangeArrowheads="1"/>
                </p:cNvSpPr>
                <p:nvPr/>
              </p:nvSpPr>
              <p:spPr bwMode="auto">
                <a:xfrm>
                  <a:off x="746" y="1632"/>
                  <a:ext cx="70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5" name="Group 78"/>
              <p:cNvGrpSpPr>
                <a:grpSpLocks/>
              </p:cNvGrpSpPr>
              <p:nvPr/>
            </p:nvGrpSpPr>
            <p:grpSpPr bwMode="auto">
              <a:xfrm>
                <a:off x="1450" y="1632"/>
                <a:ext cx="658" cy="384"/>
                <a:chOff x="1450" y="1632"/>
                <a:chExt cx="658" cy="384"/>
              </a:xfrm>
            </p:grpSpPr>
            <p:sp>
              <p:nvSpPr>
                <p:cNvPr id="53" name="Rectangle 23"/>
                <p:cNvSpPr>
                  <a:spLocks noChangeArrowheads="1"/>
                </p:cNvSpPr>
                <p:nvPr/>
              </p:nvSpPr>
              <p:spPr bwMode="auto">
                <a:xfrm>
                  <a:off x="1450" y="1632"/>
                  <a:ext cx="65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13,64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54" name="Rectangle 77"/>
                <p:cNvSpPr>
                  <a:spLocks noChangeArrowheads="1"/>
                </p:cNvSpPr>
                <p:nvPr/>
              </p:nvSpPr>
              <p:spPr bwMode="auto">
                <a:xfrm>
                  <a:off x="1450" y="1632"/>
                  <a:ext cx="65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6" name="Group 80"/>
              <p:cNvGrpSpPr>
                <a:grpSpLocks/>
              </p:cNvGrpSpPr>
              <p:nvPr/>
            </p:nvGrpSpPr>
            <p:grpSpPr bwMode="auto">
              <a:xfrm>
                <a:off x="2108" y="1632"/>
                <a:ext cx="867" cy="384"/>
                <a:chOff x="2108" y="1632"/>
                <a:chExt cx="867" cy="384"/>
              </a:xfrm>
            </p:grpSpPr>
            <p:sp>
              <p:nvSpPr>
                <p:cNvPr id="51" name="Rectangle 24"/>
                <p:cNvSpPr>
                  <a:spLocks noChangeArrowheads="1"/>
                </p:cNvSpPr>
                <p:nvPr/>
              </p:nvSpPr>
              <p:spPr bwMode="auto">
                <a:xfrm>
                  <a:off x="2108" y="1632"/>
                  <a:ext cx="867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6,20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52" name="Rectangle 79"/>
                <p:cNvSpPr>
                  <a:spLocks noChangeArrowheads="1"/>
                </p:cNvSpPr>
                <p:nvPr/>
              </p:nvSpPr>
              <p:spPr bwMode="auto">
                <a:xfrm>
                  <a:off x="2108" y="1632"/>
                  <a:ext cx="86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7" name="Group 82"/>
              <p:cNvGrpSpPr>
                <a:grpSpLocks/>
              </p:cNvGrpSpPr>
              <p:nvPr/>
            </p:nvGrpSpPr>
            <p:grpSpPr bwMode="auto">
              <a:xfrm>
                <a:off x="0" y="2016"/>
                <a:ext cx="746" cy="384"/>
                <a:chOff x="0" y="2016"/>
                <a:chExt cx="746" cy="384"/>
              </a:xfrm>
            </p:grpSpPr>
            <p:sp>
              <p:nvSpPr>
                <p:cNvPr id="49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74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2,001-5 ha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eaLnBrk="0" hangingPunct="0"/>
                  <a:endParaRPr lang="sl-SI" dirty="0"/>
                </a:p>
              </p:txBody>
            </p:sp>
            <p:sp>
              <p:nvSpPr>
                <p:cNvPr id="50" name="Rectangle 81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7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8" name="Group 84"/>
              <p:cNvGrpSpPr>
                <a:grpSpLocks/>
              </p:cNvGrpSpPr>
              <p:nvPr/>
            </p:nvGrpSpPr>
            <p:grpSpPr bwMode="auto">
              <a:xfrm>
                <a:off x="746" y="2016"/>
                <a:ext cx="704" cy="384"/>
                <a:chOff x="746" y="2016"/>
                <a:chExt cx="704" cy="384"/>
              </a:xfrm>
            </p:grpSpPr>
            <p:sp>
              <p:nvSpPr>
                <p:cNvPr id="47" name="Rectangle 26"/>
                <p:cNvSpPr>
                  <a:spLocks noChangeArrowheads="1"/>
                </p:cNvSpPr>
                <p:nvPr/>
              </p:nvSpPr>
              <p:spPr bwMode="auto">
                <a:xfrm>
                  <a:off x="746" y="2016"/>
                  <a:ext cx="7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4.320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48" name="Rectangle 83"/>
                <p:cNvSpPr>
                  <a:spLocks noChangeArrowheads="1"/>
                </p:cNvSpPr>
                <p:nvPr/>
              </p:nvSpPr>
              <p:spPr bwMode="auto">
                <a:xfrm>
                  <a:off x="746" y="2016"/>
                  <a:ext cx="70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29" name="Group 86"/>
              <p:cNvGrpSpPr>
                <a:grpSpLocks/>
              </p:cNvGrpSpPr>
              <p:nvPr/>
            </p:nvGrpSpPr>
            <p:grpSpPr bwMode="auto">
              <a:xfrm>
                <a:off x="1450" y="2016"/>
                <a:ext cx="658" cy="384"/>
                <a:chOff x="1450" y="2016"/>
                <a:chExt cx="658" cy="384"/>
              </a:xfrm>
            </p:grpSpPr>
            <p:sp>
              <p:nvSpPr>
                <p:cNvPr id="45" name="Rectangle 27"/>
                <p:cNvSpPr>
                  <a:spLocks noChangeArrowheads="1"/>
                </p:cNvSpPr>
                <p:nvPr/>
              </p:nvSpPr>
              <p:spPr bwMode="auto">
                <a:xfrm>
                  <a:off x="1450" y="2016"/>
                  <a:ext cx="65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17,70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46" name="Rectangle 85"/>
                <p:cNvSpPr>
                  <a:spLocks noChangeArrowheads="1"/>
                </p:cNvSpPr>
                <p:nvPr/>
              </p:nvSpPr>
              <p:spPr bwMode="auto">
                <a:xfrm>
                  <a:off x="1450" y="2016"/>
                  <a:ext cx="65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30" name="Group 88"/>
              <p:cNvGrpSpPr>
                <a:grpSpLocks/>
              </p:cNvGrpSpPr>
              <p:nvPr/>
            </p:nvGrpSpPr>
            <p:grpSpPr bwMode="auto">
              <a:xfrm>
                <a:off x="2108" y="2016"/>
                <a:ext cx="867" cy="384"/>
                <a:chOff x="2108" y="2016"/>
                <a:chExt cx="867" cy="384"/>
              </a:xfrm>
            </p:grpSpPr>
            <p:sp>
              <p:nvSpPr>
                <p:cNvPr id="43" name="Rectangle 28"/>
                <p:cNvSpPr>
                  <a:spLocks noChangeArrowheads="1"/>
                </p:cNvSpPr>
                <p:nvPr/>
              </p:nvSpPr>
              <p:spPr bwMode="auto">
                <a:xfrm>
                  <a:off x="2108" y="2016"/>
                  <a:ext cx="867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3,69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44" name="Rectangle 87"/>
                <p:cNvSpPr>
                  <a:spLocks noChangeArrowheads="1"/>
                </p:cNvSpPr>
                <p:nvPr/>
              </p:nvSpPr>
              <p:spPr bwMode="auto">
                <a:xfrm>
                  <a:off x="2108" y="2016"/>
                  <a:ext cx="86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31" name="Group 90"/>
              <p:cNvGrpSpPr>
                <a:grpSpLocks/>
              </p:cNvGrpSpPr>
              <p:nvPr/>
            </p:nvGrpSpPr>
            <p:grpSpPr bwMode="auto">
              <a:xfrm>
                <a:off x="0" y="2400"/>
                <a:ext cx="746" cy="384"/>
                <a:chOff x="0" y="2400"/>
                <a:chExt cx="746" cy="384"/>
              </a:xfrm>
            </p:grpSpPr>
            <p:sp>
              <p:nvSpPr>
                <p:cNvPr id="41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2400"/>
                  <a:ext cx="74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r>
                    <a:rPr lang="sl-SI" sz="1400" dirty="0" smtClean="0">
                      <a:latin typeface="Arial" pitchFamily="34" charset="0"/>
                      <a:cs typeface="Arial" pitchFamily="34" charset="0"/>
                    </a:rPr>
                    <a:t>more </a:t>
                  </a:r>
                  <a:r>
                    <a:rPr lang="sl-SI" sz="1400" dirty="0" err="1" smtClean="0">
                      <a:latin typeface="Arial" pitchFamily="34" charset="0"/>
                      <a:cs typeface="Arial" pitchFamily="34" charset="0"/>
                    </a:rPr>
                    <a:t>than</a:t>
                  </a:r>
                  <a:r>
                    <a:rPr lang="sl-SI" sz="14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5 ha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eaLnBrk="0" hangingPunct="0"/>
                  <a:endParaRPr lang="sl-SI" dirty="0"/>
                </a:p>
              </p:txBody>
            </p:sp>
            <p:sp>
              <p:nvSpPr>
                <p:cNvPr id="42" name="Rectangle 89"/>
                <p:cNvSpPr>
                  <a:spLocks noChangeArrowheads="1"/>
                </p:cNvSpPr>
                <p:nvPr/>
              </p:nvSpPr>
              <p:spPr bwMode="auto">
                <a:xfrm>
                  <a:off x="0" y="2400"/>
                  <a:ext cx="7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32" name="Group 92"/>
              <p:cNvGrpSpPr>
                <a:grpSpLocks/>
              </p:cNvGrpSpPr>
              <p:nvPr/>
            </p:nvGrpSpPr>
            <p:grpSpPr bwMode="auto">
              <a:xfrm>
                <a:off x="746" y="2400"/>
                <a:ext cx="704" cy="384"/>
                <a:chOff x="746" y="2400"/>
                <a:chExt cx="704" cy="384"/>
              </a:xfrm>
            </p:grpSpPr>
            <p:sp>
              <p:nvSpPr>
                <p:cNvPr id="39" name="Rectangle 30"/>
                <p:cNvSpPr>
                  <a:spLocks noChangeArrowheads="1"/>
                </p:cNvSpPr>
                <p:nvPr/>
              </p:nvSpPr>
              <p:spPr bwMode="auto">
                <a:xfrm>
                  <a:off x="746" y="2400"/>
                  <a:ext cx="7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3046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40" name="Rectangle 91"/>
                <p:cNvSpPr>
                  <a:spLocks noChangeArrowheads="1"/>
                </p:cNvSpPr>
                <p:nvPr/>
              </p:nvSpPr>
              <p:spPr bwMode="auto">
                <a:xfrm>
                  <a:off x="746" y="2400"/>
                  <a:ext cx="70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33" name="Group 94"/>
              <p:cNvGrpSpPr>
                <a:grpSpLocks/>
              </p:cNvGrpSpPr>
              <p:nvPr/>
            </p:nvGrpSpPr>
            <p:grpSpPr bwMode="auto">
              <a:xfrm>
                <a:off x="1450" y="2400"/>
                <a:ext cx="658" cy="384"/>
                <a:chOff x="1450" y="2400"/>
                <a:chExt cx="658" cy="384"/>
              </a:xfrm>
            </p:grpSpPr>
            <p:sp>
              <p:nvSpPr>
                <p:cNvPr id="37" name="Rectangle 31"/>
                <p:cNvSpPr>
                  <a:spLocks noChangeArrowheads="1"/>
                </p:cNvSpPr>
                <p:nvPr/>
              </p:nvSpPr>
              <p:spPr bwMode="auto">
                <a:xfrm>
                  <a:off x="1450" y="2400"/>
                  <a:ext cx="65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33,16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38" name="Rectangle 93"/>
                <p:cNvSpPr>
                  <a:spLocks noChangeArrowheads="1"/>
                </p:cNvSpPr>
                <p:nvPr/>
              </p:nvSpPr>
              <p:spPr bwMode="auto">
                <a:xfrm>
                  <a:off x="1450" y="2400"/>
                  <a:ext cx="65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34" name="Group 96"/>
              <p:cNvGrpSpPr>
                <a:grpSpLocks/>
              </p:cNvGrpSpPr>
              <p:nvPr/>
            </p:nvGrpSpPr>
            <p:grpSpPr bwMode="auto">
              <a:xfrm>
                <a:off x="2108" y="2400"/>
                <a:ext cx="867" cy="384"/>
                <a:chOff x="2108" y="2400"/>
                <a:chExt cx="867" cy="384"/>
              </a:xfrm>
            </p:grpSpPr>
            <p:sp>
              <p:nvSpPr>
                <p:cNvPr id="35" name="Rectangle 32"/>
                <p:cNvSpPr>
                  <a:spLocks noChangeArrowheads="1"/>
                </p:cNvSpPr>
                <p:nvPr/>
              </p:nvSpPr>
              <p:spPr bwMode="auto">
                <a:xfrm>
                  <a:off x="2108" y="2400"/>
                  <a:ext cx="867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/>
                  <a:r>
                    <a:rPr lang="sl-SI" sz="1400" dirty="0">
                      <a:latin typeface="Arial" pitchFamily="34" charset="0"/>
                      <a:cs typeface="Arial" pitchFamily="34" charset="0"/>
                    </a:rPr>
                    <a:t>1,43</a:t>
                  </a:r>
                  <a:endParaRPr lang="sl-SI" sz="1400" dirty="0">
                    <a:cs typeface="Times New Roman" pitchFamily="18" charset="0"/>
                  </a:endParaRPr>
                </a:p>
                <a:p>
                  <a:pPr algn="r" eaLnBrk="0" hangingPunct="0"/>
                  <a:endParaRPr lang="sl-SI" dirty="0"/>
                </a:p>
              </p:txBody>
            </p:sp>
            <p:sp>
              <p:nvSpPr>
                <p:cNvPr id="36" name="Rectangle 95"/>
                <p:cNvSpPr>
                  <a:spLocks noChangeArrowheads="1"/>
                </p:cNvSpPr>
                <p:nvPr/>
              </p:nvSpPr>
              <p:spPr bwMode="auto">
                <a:xfrm>
                  <a:off x="2108" y="2400"/>
                  <a:ext cx="86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sl-SI"/>
                </a:p>
              </p:txBody>
            </p:sp>
          </p:grpSp>
        </p:grpSp>
        <p:sp>
          <p:nvSpPr>
            <p:cNvPr id="6" name="Rectangle 98"/>
            <p:cNvSpPr>
              <a:spLocks noChangeArrowheads="1"/>
            </p:cNvSpPr>
            <p:nvPr/>
          </p:nvSpPr>
          <p:spPr bwMode="auto">
            <a:xfrm>
              <a:off x="-3" y="-3"/>
              <a:ext cx="2981" cy="279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sl-SI"/>
            </a:p>
          </p:txBody>
        </p:sp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INTERESTING ... 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1357298"/>
            <a:ext cx="8534400" cy="507209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 smtClean="0">
                <a:cs typeface="Arial" pitchFamily="34" charset="0"/>
              </a:rPr>
              <a:t>in the EU is around 10% steep leg in Slovenia is around 70%, as a rule, these are absolute vineyard location, providing the highest quality wines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rial" pitchFamily="34" charset="0"/>
            </a:endParaRP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30,08 % of </a:t>
            </a:r>
            <a:r>
              <a:rPr lang="en-US" sz="2400" dirty="0" smtClean="0">
                <a:cs typeface="Arial" pitchFamily="34" charset="0"/>
              </a:rPr>
              <a:t>vineyard is inclined up to 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15 %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	48,26 % </a:t>
            </a:r>
            <a:r>
              <a:rPr lang="en-US" sz="2400" dirty="0" smtClean="0">
                <a:cs typeface="Arial" pitchFamily="34" charset="0"/>
              </a:rPr>
              <a:t>of vineyard is inclined between 1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6 and 30 %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	20,38 % </a:t>
            </a:r>
            <a:r>
              <a:rPr lang="en-US" sz="2400" dirty="0" smtClean="0">
                <a:cs typeface="Arial" pitchFamily="34" charset="0"/>
              </a:rPr>
              <a:t>of vineyard is inclined between 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31 and 50 % 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	1,28 % </a:t>
            </a:r>
            <a:r>
              <a:rPr lang="en-US" sz="2400" dirty="0" smtClean="0">
                <a:cs typeface="Arial" pitchFamily="34" charset="0"/>
              </a:rPr>
              <a:t>of vineyard is inclined between 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51 and 70 %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sl-SI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INTERESTING ...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35.000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wine producers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between 80 and 100 million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liters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of wine</a:t>
            </a:r>
            <a:endParaRPr lang="en-US" dirty="0" smtClean="0"/>
          </a:p>
          <a:p>
            <a:pPr algn="just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more than 50 varieties</a:t>
            </a:r>
            <a:endParaRPr lang="en-US" dirty="0" smtClean="0">
              <a:solidFill>
                <a:srgbClr val="000000"/>
              </a:solidFill>
            </a:endParaRPr>
          </a:p>
          <a:p>
            <a:pPr algn="just"/>
            <a:r>
              <a:rPr lang="en-US" dirty="0" smtClean="0"/>
              <a:t>technological equipment varied, depending on the size, history, traditions, policies, ingenuity and performance</a:t>
            </a:r>
            <a:endParaRPr lang="en-US" dirty="0" smtClean="0">
              <a:solidFill>
                <a:srgbClr val="000000"/>
              </a:solidFill>
            </a:endParaRPr>
          </a:p>
          <a:p>
            <a:pPr algn="just"/>
            <a:r>
              <a:rPr lang="en-US" dirty="0" smtClean="0"/>
              <a:t>for the most </a:t>
            </a:r>
            <a:r>
              <a:rPr lang="en-US" dirty="0" smtClean="0"/>
              <a:t>wine producers </a:t>
            </a:r>
            <a:r>
              <a:rPr lang="en-US" dirty="0" smtClean="0"/>
              <a:t>winemaking is an additional activity</a:t>
            </a:r>
          </a:p>
          <a:p>
            <a:pPr algn="just"/>
            <a:r>
              <a:rPr lang="en-US" dirty="0" smtClean="0"/>
              <a:t>export = import</a:t>
            </a:r>
          </a:p>
          <a:p>
            <a:pPr algn="just"/>
            <a:r>
              <a:rPr lang="en-US" dirty="0" smtClean="0"/>
              <a:t>import of less quality wines (table wines)</a:t>
            </a:r>
          </a:p>
          <a:p>
            <a:pPr algn="just"/>
            <a:r>
              <a:rPr lang="en-US" dirty="0" smtClean="0"/>
              <a:t>export of quality and premium quality wines</a:t>
            </a:r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INTERESTING ...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GB" dirty="0" smtClean="0">
                <a:cs typeface="Arial" pitchFamily="34" charset="0"/>
              </a:rPr>
              <a:t>1955</a:t>
            </a:r>
            <a:r>
              <a:rPr lang="en-US" dirty="0" smtClean="0">
                <a:cs typeface="Arial" pitchFamily="34" charset="0"/>
              </a:rPr>
              <a:t>: </a:t>
            </a:r>
            <a:r>
              <a:rPr lang="en-US" dirty="0" smtClean="0">
                <a:cs typeface="Arial" pitchFamily="34" charset="0"/>
              </a:rPr>
              <a:t>1</a:t>
            </a:r>
            <a:r>
              <a:rPr lang="en-US" baseline="30000" dirty="0" smtClean="0">
                <a:cs typeface="Arial" pitchFamily="34" charset="0"/>
              </a:rPr>
              <a:t>st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international competition and 	exhibition of wines in Ljubljana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cs typeface="Arial" pitchFamily="34" charset="0"/>
              </a:rPr>
              <a:t>1975: </a:t>
            </a:r>
            <a:r>
              <a:rPr lang="en-US" dirty="0" smtClean="0">
                <a:cs typeface="Arial" pitchFamily="34" charset="0"/>
              </a:rPr>
              <a:t>1</a:t>
            </a:r>
            <a:r>
              <a:rPr lang="en-US" baseline="30000" dirty="0" smtClean="0">
                <a:cs typeface="Arial" pitchFamily="34" charset="0"/>
              </a:rPr>
              <a:t>st</a:t>
            </a:r>
            <a:r>
              <a:rPr lang="en-US" dirty="0" smtClean="0">
                <a:cs typeface="Arial" pitchFamily="34" charset="0"/>
              </a:rPr>
              <a:t> competition </a:t>
            </a:r>
            <a:r>
              <a:rPr lang="en-US" dirty="0" smtClean="0">
                <a:cs typeface="Arial" pitchFamily="34" charset="0"/>
              </a:rPr>
              <a:t>and exhibition of wines in 	   </a:t>
            </a:r>
            <a:r>
              <a:rPr lang="en-US" dirty="0" err="1" smtClean="0">
                <a:cs typeface="Arial" pitchFamily="34" charset="0"/>
              </a:rPr>
              <a:t>Gornja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Radgona</a:t>
            </a:r>
            <a:r>
              <a:rPr lang="en-US" dirty="0" smtClean="0">
                <a:cs typeface="Arial" pitchFamily="34" charset="0"/>
              </a:rPr>
              <a:t>, today </a:t>
            </a:r>
            <a:r>
              <a:rPr lang="en-US" dirty="0" err="1" smtClean="0">
                <a:cs typeface="Arial" pitchFamily="34" charset="0"/>
              </a:rPr>
              <a:t>Vino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Slovenija</a:t>
            </a:r>
            <a:r>
              <a:rPr lang="en-US" dirty="0" smtClean="0"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cs typeface="Arial" pitchFamily="34" charset="0"/>
              </a:rPr>
              <a:t>		   </a:t>
            </a:r>
            <a:r>
              <a:rPr lang="en-US" dirty="0" err="1" smtClean="0">
                <a:cs typeface="Arial" pitchFamily="34" charset="0"/>
              </a:rPr>
              <a:t>Gornja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Radgona</a:t>
            </a:r>
            <a:endParaRPr lang="en-US" dirty="0" smtClean="0"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cs typeface="Arial" pitchFamily="34" charset="0"/>
              </a:rPr>
              <a:t>1986: </a:t>
            </a:r>
            <a:r>
              <a:rPr lang="en-US" dirty="0" smtClean="0">
                <a:cs typeface="Arial" pitchFamily="34" charset="0"/>
              </a:rPr>
              <a:t>1</a:t>
            </a:r>
            <a:r>
              <a:rPr lang="en-US" baseline="30000" dirty="0" smtClean="0">
                <a:cs typeface="Arial" pitchFamily="34" charset="0"/>
              </a:rPr>
              <a:t>st </a:t>
            </a:r>
            <a:r>
              <a:rPr lang="en-US" dirty="0" err="1" smtClean="0">
                <a:cs typeface="Arial" pitchFamily="34" charset="0"/>
              </a:rPr>
              <a:t>Ljutomer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wine queen was also first in 	  former Yugoslavia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cs typeface="Arial" pitchFamily="34" charset="0"/>
              </a:rPr>
              <a:t>1996: </a:t>
            </a:r>
            <a:r>
              <a:rPr lang="en-US" dirty="0" smtClean="0">
                <a:cs typeface="Arial" pitchFamily="34" charset="0"/>
              </a:rPr>
              <a:t>1</a:t>
            </a:r>
            <a:r>
              <a:rPr lang="en-US" baseline="30000" dirty="0" smtClean="0">
                <a:cs typeface="Arial" pitchFamily="34" charset="0"/>
              </a:rPr>
              <a:t>st </a:t>
            </a:r>
            <a:r>
              <a:rPr lang="en-US" dirty="0" smtClean="0">
                <a:cs typeface="Arial" pitchFamily="34" charset="0"/>
              </a:rPr>
              <a:t>Slovenian </a:t>
            </a:r>
            <a:r>
              <a:rPr lang="en-US" dirty="0" smtClean="0">
                <a:cs typeface="Arial" pitchFamily="34" charset="0"/>
              </a:rPr>
              <a:t>wine queen</a:t>
            </a:r>
          </a:p>
          <a:p>
            <a:endParaRPr lang="sl-SI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INTERESTING ...</a:t>
            </a:r>
            <a:br>
              <a:rPr lang="sl-SI" cap="all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614486"/>
          </a:xfrm>
        </p:spPr>
        <p:txBody>
          <a:bodyPr/>
          <a:lstStyle/>
          <a:p>
            <a:r>
              <a:rPr lang="en-US" dirty="0" smtClean="0"/>
              <a:t>carefully cultivated vineyards</a:t>
            </a:r>
          </a:p>
          <a:p>
            <a:r>
              <a:rPr lang="en-US" dirty="0" smtClean="0"/>
              <a:t>hand picked</a:t>
            </a:r>
          </a:p>
          <a:p>
            <a:r>
              <a:rPr lang="en-US" dirty="0" smtClean="0"/>
              <a:t>quality and premium quality of the wines</a:t>
            </a:r>
          </a:p>
          <a:p>
            <a:endParaRPr lang="en-US" dirty="0"/>
          </a:p>
        </p:txBody>
      </p:sp>
      <p:pic>
        <p:nvPicPr>
          <p:cNvPr id="40962" name="Picture 2" descr="https://encrypted-tbn2.gstatic.com/images?q=tbn:ANd9GcQlc5j8FbZzmugrQ0-qHP1v-cMmuOUUiQ5I_hKxOtqG6q7-nA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134740"/>
            <a:ext cx="2286016" cy="3404177"/>
          </a:xfrm>
          <a:prstGeom prst="rect">
            <a:avLst/>
          </a:prstGeom>
          <a:noFill/>
        </p:spPr>
      </p:pic>
      <p:pic>
        <p:nvPicPr>
          <p:cNvPr id="40964" name="Picture 4" descr="https://encrypted-tbn1.gstatic.com/images?q=tbn:ANd9GcTCk0ciPN6xMdlNPyXApEqFfX0i7XQ8FF2ldn6Bn9jjjfmvO5F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3500438"/>
            <a:ext cx="2845016" cy="19288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V</a:t>
            </a:r>
            <a:r>
              <a:rPr lang="en-US" dirty="0" err="1" smtClean="0"/>
              <a:t>intage</a:t>
            </a:r>
            <a:r>
              <a:rPr lang="en-US" dirty="0" smtClean="0"/>
              <a:t> of the Old Vine</a:t>
            </a:r>
          </a:p>
          <a:p>
            <a:r>
              <a:rPr lang="en-US" dirty="0" smtClean="0"/>
              <a:t>Slovenian Wine Festival in Ljubljana</a:t>
            </a:r>
          </a:p>
          <a:p>
            <a:r>
              <a:rPr lang="en-US" dirty="0" smtClean="0"/>
              <a:t>Salon </a:t>
            </a:r>
            <a:r>
              <a:rPr lang="en-US" dirty="0" err="1" smtClean="0"/>
              <a:t>Jeruzalem</a:t>
            </a:r>
            <a:endParaRPr lang="en-US" dirty="0" smtClean="0"/>
          </a:p>
          <a:p>
            <a:r>
              <a:rPr lang="en-US" dirty="0" err="1" smtClean="0"/>
              <a:t>VinDel</a:t>
            </a:r>
            <a:r>
              <a:rPr lang="en-US" dirty="0" smtClean="0"/>
              <a:t>, international wine and delicatessen salon in Maribor</a:t>
            </a:r>
          </a:p>
          <a:p>
            <a:r>
              <a:rPr lang="en-US" dirty="0" smtClean="0"/>
              <a:t>Praznik </a:t>
            </a:r>
            <a:r>
              <a:rPr lang="en-US" dirty="0" err="1" smtClean="0"/>
              <a:t>rebule</a:t>
            </a:r>
            <a:endParaRPr lang="en-US" dirty="0" smtClean="0"/>
          </a:p>
          <a:p>
            <a:r>
              <a:rPr lang="en-US" dirty="0" smtClean="0"/>
              <a:t>Praznik </a:t>
            </a:r>
            <a:r>
              <a:rPr lang="en-US" dirty="0" err="1" smtClean="0"/>
              <a:t>refoška</a:t>
            </a:r>
            <a:endParaRPr lang="en-US" dirty="0" smtClean="0"/>
          </a:p>
          <a:p>
            <a:r>
              <a:rPr lang="en-US" dirty="0" err="1" smtClean="0"/>
              <a:t>Vigred</a:t>
            </a:r>
            <a:endParaRPr lang="en-US" dirty="0" smtClean="0"/>
          </a:p>
          <a:p>
            <a:r>
              <a:rPr lang="en-US" dirty="0" smtClean="0"/>
              <a:t>Night of sparking wine</a:t>
            </a:r>
          </a:p>
          <a:p>
            <a:r>
              <a:rPr lang="sl-SI" dirty="0" smtClean="0"/>
              <a:t>...</a:t>
            </a:r>
          </a:p>
          <a:p>
            <a:endParaRPr lang="sl-SI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609600" y="4270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INTERESTING - EVENTS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INTERESTING – ST. MARTIN´S DAY</a:t>
            </a:r>
            <a:br>
              <a:rPr lang="sl-SI" cap="all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November 11th</a:t>
            </a:r>
          </a:p>
          <a:p>
            <a:r>
              <a:rPr lang="en-US" dirty="0" smtClean="0"/>
              <a:t>people celebrate the </a:t>
            </a:r>
            <a:r>
              <a:rPr lang="en-US" dirty="0" smtClean="0"/>
              <a:t>name day </a:t>
            </a:r>
            <a:r>
              <a:rPr lang="en-US" dirty="0" smtClean="0"/>
              <a:t>of St. Martin</a:t>
            </a:r>
          </a:p>
          <a:p>
            <a:r>
              <a:rPr lang="en-US" dirty="0" smtClean="0"/>
              <a:t>according to legend, he turned water into wine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honor </a:t>
            </a:r>
            <a:r>
              <a:rPr lang="en-US" dirty="0" smtClean="0"/>
              <a:t>this holiday, many ritual celebrations take place every year during the week surrounding St. Martin’s Day</a:t>
            </a:r>
          </a:p>
          <a:p>
            <a:r>
              <a:rPr lang="en-US" dirty="0" smtClean="0"/>
              <a:t>wine matures at this time</a:t>
            </a:r>
          </a:p>
          <a:p>
            <a:r>
              <a:rPr lang="en-US" dirty="0" smtClean="0"/>
              <a:t>the “impure” and “sinful” must is blessed into real wine</a:t>
            </a:r>
          </a:p>
          <a:p>
            <a:r>
              <a:rPr lang="en-US" dirty="0" smtClean="0"/>
              <a:t>these events are filled with joy, music, local culinary </a:t>
            </a:r>
            <a:r>
              <a:rPr lang="en-US" dirty="0" smtClean="0"/>
              <a:t>specialties </a:t>
            </a:r>
            <a:r>
              <a:rPr lang="en-US" dirty="0" smtClean="0"/>
              <a:t>and, naturally, wine</a:t>
            </a:r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all" dirty="0" smtClean="0"/>
              <a:t>Slovenian wine queen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9938" name="Picture 2" descr="https://encrypted-tbn0.gstatic.com/images?q=tbn:ANd9GcQ6blAm_Q2u47QNh3dYrbxLhWrlYKqb2jGC6Hnv48UcS-_xslAWy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2143125" cy="2143125"/>
          </a:xfrm>
          <a:prstGeom prst="rect">
            <a:avLst/>
          </a:prstGeom>
          <a:noFill/>
        </p:spPr>
      </p:pic>
      <p:sp>
        <p:nvSpPr>
          <p:cNvPr id="5" name="Ograda vsebine 2"/>
          <p:cNvSpPr>
            <a:spLocks noGrp="1"/>
          </p:cNvSpPr>
          <p:nvPr>
            <p:ph sz="quarter" idx="1"/>
          </p:nvPr>
        </p:nvSpPr>
        <p:spPr>
          <a:xfrm>
            <a:off x="3357554" y="1643050"/>
            <a:ext cx="4638684" cy="3643338"/>
          </a:xfrm>
        </p:spPr>
        <p:txBody>
          <a:bodyPr>
            <a:normAutofit/>
          </a:bodyPr>
          <a:lstStyle/>
          <a:p>
            <a:r>
              <a:rPr lang="en-US" dirty="0" smtClean="0"/>
              <a:t>Slovenian wine queen</a:t>
            </a:r>
          </a:p>
          <a:p>
            <a:r>
              <a:rPr lang="en-US" dirty="0" smtClean="0"/>
              <a:t>Since 1996</a:t>
            </a:r>
          </a:p>
          <a:p>
            <a:r>
              <a:rPr lang="en-US" dirty="0" smtClean="0"/>
              <a:t>competition </a:t>
            </a:r>
          </a:p>
          <a:p>
            <a:r>
              <a:rPr lang="en-US" dirty="0" smtClean="0"/>
              <a:t>promotion of Slovenian wine, wine tourism and also gastronomy</a:t>
            </a:r>
          </a:p>
          <a:p>
            <a:r>
              <a:rPr lang="en-US" dirty="0" smtClean="0"/>
              <a:t>culture of wine </a:t>
            </a:r>
            <a:r>
              <a:rPr lang="en-US" dirty="0" smtClean="0"/>
              <a:t>drinking</a:t>
            </a:r>
            <a:endParaRPr lang="sl-SI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FOR ALL TASTES 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a global scale, Slovenian wines are quite important, special and known for their quality and taste</a:t>
            </a:r>
          </a:p>
          <a:p>
            <a:r>
              <a:rPr lang="en-US" dirty="0" smtClean="0"/>
              <a:t>almost 70% of Slovenian wines </a:t>
            </a:r>
            <a:r>
              <a:rPr lang="en-US" dirty="0" smtClean="0"/>
              <a:t>fulfill </a:t>
            </a:r>
            <a:r>
              <a:rPr lang="en-US" dirty="0" smtClean="0"/>
              <a:t>the criteria for quality and premium wines</a:t>
            </a:r>
          </a:p>
          <a:p>
            <a:r>
              <a:rPr lang="en-US" dirty="0" smtClean="0"/>
              <a:t>a result of a highly-developed wine culture and demanding wine lovers</a:t>
            </a:r>
          </a:p>
          <a:p>
            <a:r>
              <a:rPr lang="en-US" dirty="0" smtClean="0"/>
              <a:t>white and red wines</a:t>
            </a:r>
          </a:p>
          <a:p>
            <a:r>
              <a:rPr lang="en-US" dirty="0" smtClean="0"/>
              <a:t>with lush or slight aromas and strong, full or light tastes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pic>
        <p:nvPicPr>
          <p:cNvPr id="4" name="Picture 4" descr="https://encrypted-tbn2.gstatic.com/images?q=tbn:ANd9GcRpUSA4G-C82C-MgPWyPa_g6n3ephOE3WSYTBVuoheyTy69kS6_cw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357298"/>
            <a:ext cx="3216777" cy="4833954"/>
          </a:xfrm>
          <a:prstGeom prst="rect">
            <a:avLst/>
          </a:prstGeom>
          <a:noFill/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09600" y="4270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000" b="0" i="0" u="none" strike="noStrike" kern="1200" cap="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Slovenian wine queen</a:t>
            </a:r>
            <a:r>
              <a:rPr kumimoji="0" lang="sl-SI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l-SI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sl-SI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grada vsebine 2"/>
          <p:cNvSpPr txBox="1">
            <a:spLocks/>
          </p:cNvSpPr>
          <p:nvPr/>
        </p:nvSpPr>
        <p:spPr>
          <a:xfrm>
            <a:off x="1214414" y="6143644"/>
            <a:ext cx="1357322" cy="50006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sl-SI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8914" name="Picture 2" descr="F:\10let\2002\kronanje 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357298"/>
            <a:ext cx="3529963" cy="4842646"/>
          </a:xfrm>
          <a:prstGeom prst="rect">
            <a:avLst/>
          </a:prstGeom>
          <a:noFill/>
        </p:spPr>
      </p:pic>
      <p:sp>
        <p:nvSpPr>
          <p:cNvPr id="9" name="Ograda vsebine 2"/>
          <p:cNvSpPr txBox="1">
            <a:spLocks/>
          </p:cNvSpPr>
          <p:nvPr/>
        </p:nvSpPr>
        <p:spPr>
          <a:xfrm>
            <a:off x="5286380" y="6143644"/>
            <a:ext cx="1357322" cy="50006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sl-SI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2002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BEAUTIFULL ...</a:t>
            </a:r>
            <a:br>
              <a:rPr lang="sl-SI" dirty="0" smtClean="0"/>
            </a:br>
            <a:endParaRPr lang="sl-SI" dirty="0"/>
          </a:p>
        </p:txBody>
      </p:sp>
      <p:pic>
        <p:nvPicPr>
          <p:cNvPr id="6" name="Slika 5" descr="http://www.slovenia.info/pictures/category/7/2012/List_40326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328614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lika 6" descr="http://www.slovenia.info/pictures/category/7/2012/Grozd_pod_snegom_-2289_40331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4143380"/>
            <a:ext cx="335758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Slika 7" descr="http://www.slovenia.info/pictures/category/7/2012/grozd_40296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1428736"/>
            <a:ext cx="342902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BEAUTIFULL ...</a:t>
            </a:r>
            <a:br>
              <a:rPr lang="sl-SI" dirty="0" smtClean="0"/>
            </a:br>
            <a:endParaRPr lang="sl-SI" dirty="0"/>
          </a:p>
        </p:txBody>
      </p:sp>
      <p:pic>
        <p:nvPicPr>
          <p:cNvPr id="34818" name="Picture 2" descr="http://images.24ur.com/media/images/normal/Dec2005/16085033.jpg?ef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643050"/>
            <a:ext cx="3584989" cy="3214710"/>
          </a:xfrm>
          <a:prstGeom prst="rect">
            <a:avLst/>
          </a:prstGeom>
          <a:noFill/>
        </p:spPr>
      </p:pic>
      <p:pic>
        <p:nvPicPr>
          <p:cNvPr id="34820" name="Picture 4" descr="https://encrypted-tbn2.gstatic.com/images?q=tbn:ANd9GcSl9CjU_566L53BHf8MvR_bamrRmph3dg3IHtH9yBkL-G4RFy2G_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643050"/>
            <a:ext cx="4417634" cy="32147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FOR ALL TASTES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l-SI" dirty="0" smtClean="0"/>
              <a:t>COLOUR</a:t>
            </a:r>
          </a:p>
          <a:p>
            <a:r>
              <a:rPr lang="en-US" dirty="0" smtClean="0"/>
              <a:t>white wine (around 70%)</a:t>
            </a:r>
          </a:p>
          <a:p>
            <a:r>
              <a:rPr lang="en-US" dirty="0" smtClean="0"/>
              <a:t>red wine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SUGAR CONTENT</a:t>
            </a:r>
          </a:p>
          <a:p>
            <a:r>
              <a:rPr lang="en-US" dirty="0" smtClean="0"/>
              <a:t>from dry to sweet wines</a:t>
            </a:r>
          </a:p>
          <a:p>
            <a:endParaRPr lang="en-US" dirty="0" smtClean="0"/>
          </a:p>
          <a:p>
            <a:r>
              <a:rPr lang="en-US" dirty="0" smtClean="0"/>
              <a:t>sparkling wine –PENINA</a:t>
            </a:r>
          </a:p>
          <a:p>
            <a:endParaRPr lang="en-US" b="1" dirty="0" smtClean="0"/>
          </a:p>
          <a:p>
            <a:r>
              <a:rPr lang="en-US" dirty="0" smtClean="0"/>
              <a:t>a special pleasure to get to know such wines in the their natural environment – in Slovenian wine-growing regions, their inns, </a:t>
            </a:r>
            <a:r>
              <a:rPr lang="en-US" dirty="0" err="1" smtClean="0"/>
              <a:t>agritourism</a:t>
            </a:r>
            <a:r>
              <a:rPr lang="en-US" dirty="0" smtClean="0"/>
              <a:t> locations and wine cellars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all" dirty="0" smtClean="0"/>
              <a:t>The history of wine-</a:t>
            </a:r>
            <a:r>
              <a:rPr lang="en-US" cap="all" dirty="0" err="1" smtClean="0"/>
              <a:t>makinG</a:t>
            </a:r>
            <a:r>
              <a:rPr lang="sl-SI" cap="all" dirty="0" smtClean="0"/>
              <a:t/>
            </a:r>
            <a:br>
              <a:rPr lang="sl-SI" cap="all" dirty="0" smtClean="0"/>
            </a:br>
            <a:endParaRPr lang="sl-SI" cap="all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Celts were the first to begin producing wine, approximately 400 years B.C.</a:t>
            </a:r>
          </a:p>
          <a:p>
            <a:r>
              <a:rPr lang="en-US" dirty="0" smtClean="0"/>
              <a:t>wine was kept in oak barrels</a:t>
            </a:r>
          </a:p>
          <a:p>
            <a:r>
              <a:rPr lang="en-US" dirty="0" smtClean="0"/>
              <a:t>Romans in the first century A.D. </a:t>
            </a:r>
          </a:p>
          <a:p>
            <a:r>
              <a:rPr lang="en-US" dirty="0" smtClean="0"/>
              <a:t>expanded wine production and had their own methods of archiving and maturing wine in pottery</a:t>
            </a:r>
          </a:p>
          <a:p>
            <a:r>
              <a:rPr lang="en-US" dirty="0" smtClean="0"/>
              <a:t>Pagan tribes of Slavs in the 6th century </a:t>
            </a:r>
          </a:p>
          <a:p>
            <a:r>
              <a:rPr lang="en-US" dirty="0" smtClean="0"/>
              <a:t>wine production decreased,</a:t>
            </a:r>
          </a:p>
          <a:p>
            <a:r>
              <a:rPr lang="en-US" dirty="0" smtClean="0"/>
              <a:t>while again gaining importance with </a:t>
            </a:r>
            <a:r>
              <a:rPr lang="en-US" dirty="0" err="1" smtClean="0"/>
              <a:t>Christianisation</a:t>
            </a:r>
            <a:r>
              <a:rPr lang="en-US" dirty="0" smtClean="0"/>
              <a:t> from the 9th century on</a:t>
            </a:r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13th century, the authorities ordered the first rights and duties of wine-makers</a:t>
            </a:r>
          </a:p>
          <a:p>
            <a:r>
              <a:rPr lang="en-US" dirty="0" smtClean="0"/>
              <a:t>first manuals for work in vineyards and wine cellars in the 18th century</a:t>
            </a:r>
          </a:p>
          <a:p>
            <a:r>
              <a:rPr lang="en-US" dirty="0" smtClean="0"/>
              <a:t>In the second half of the 19th century, the first agricultural schools in Maribor, </a:t>
            </a:r>
            <a:r>
              <a:rPr lang="en-US" dirty="0" err="1" smtClean="0"/>
              <a:t>Vipava</a:t>
            </a:r>
            <a:r>
              <a:rPr lang="en-US" dirty="0" smtClean="0"/>
              <a:t> and Novo </a:t>
            </a:r>
            <a:r>
              <a:rPr lang="en-US" dirty="0" err="1" smtClean="0"/>
              <a:t>mesto</a:t>
            </a:r>
            <a:endParaRPr lang="en-US" dirty="0" smtClean="0"/>
          </a:p>
          <a:p>
            <a:r>
              <a:rPr lang="en-US" dirty="0" smtClean="0"/>
              <a:t>the vine louse in 1880 destroyed half of the vineyards </a:t>
            </a:r>
          </a:p>
          <a:p>
            <a:r>
              <a:rPr lang="en-US" dirty="0" smtClean="0"/>
              <a:t>The legislation and rules on the protection of Slovenian wines in the beginning of the 1970's directed winemakers toward the production of quality wines.</a:t>
            </a:r>
            <a:endParaRPr lang="en-US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err="1" smtClean="0"/>
              <a:t>The</a:t>
            </a:r>
            <a:r>
              <a:rPr lang="sl-SI" cap="all" dirty="0" smtClean="0"/>
              <a:t> </a:t>
            </a:r>
            <a:r>
              <a:rPr lang="sl-SI" cap="all" dirty="0" err="1" smtClean="0"/>
              <a:t>history</a:t>
            </a:r>
            <a:r>
              <a:rPr lang="sl-SI" cap="all" dirty="0" smtClean="0"/>
              <a:t>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wine</a:t>
            </a:r>
            <a:r>
              <a:rPr lang="sl-SI" cap="all" dirty="0" smtClean="0"/>
              <a:t>-</a:t>
            </a:r>
            <a:r>
              <a:rPr lang="sl-SI" cap="all" dirty="0" err="1" smtClean="0"/>
              <a:t>makinG</a:t>
            </a:r>
            <a:r>
              <a:rPr lang="sl-SI" cap="all" dirty="0" smtClean="0"/>
              <a:t/>
            </a:r>
            <a:br>
              <a:rPr lang="sl-SI" cap="all" dirty="0" smtClean="0"/>
            </a:br>
            <a:endParaRPr lang="sl-SI" cap="al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WINE-GROWING REGIONS IN SLOVENIA</a:t>
            </a:r>
            <a:endParaRPr lang="sl-SI" dirty="0"/>
          </a:p>
        </p:txBody>
      </p:sp>
      <p:sp>
        <p:nvSpPr>
          <p:cNvPr id="1028" name="AutoShape 4" descr="data:image/jpeg;base64,/9j/4AAQSkZJRgABAQAAAQABAAD/2wCEAAkGBxMTEBQUEBIWFRQWFhcYFhUWGRgVGBsXFhYWFxYYFBYYHCggGB0lGxgUITEiJSkrLi4uFx8zODMsNygtLisBCgoKDg0OGxAQGzQkICYsLCwsLCwvLCwsLCwsLCwsLCwsLCwsLCwsLCwsLCwsLCw0LCwsLCwsLCwsLCwsLCwsLP/AABEIALYBFQMBEQACEQEDEQH/xAAcAAEAAQUBAQAAAAAAAAAAAAAABQECAwQGBwj/xAA7EAACAQIEAwYDBgQGAwAAAAABAgADEQQSITEFQVEGEyJhcYEyUpEUI0KhsdEHM2KSFXKCweHwJFNU/8QAGgEBAAMBAQEAAAAAAAAAAAAAAAECAwUEBv/EAC8RAQACAgEDAgMJAAIDAAAAAAABAgMRBBIhMUFRBROBFCIyUmFxkaGxwfAzQtH/2gAMAwEAAhEDEQA/APcYCAgICAgICAgICAgICAgICAgICAgICAgICAgIGrXx6Lubny1+vSZXzVp5TENM8Z/o/P8A4mP2uqek/wAZ/o/P/iPtdfY6Uhh8Srjwn25j1E9NbxaNwrpmlggICAgICAgICAgICAgICAgICAgICAgICAgICAgIEfxxD3V1NiCDbrraxPLeZZojp7pjyhJypnfeV1IAmBb2Owtd6r4qtZEZSlKkNSFDDxMet1M6mHHFK9lJl102QQEBAQEBAQEBAQEBAQEBAQEBAQEBAQEBAQEC0VBewIuNxzkbFXYAXJsOpkjB9tp/+xP7hI6oNMHFwWonIC2qmy6kgMDpKZI6qTEJjtKCBvqJyZjS5AQN7g+JCFlYgKSCN9zp6Abme/j5Y10z5VmE9PWqQEBAQEBAQEBAQEBAQEBAQEBAQEDH36/Mv1EbAV1+ZfqI2KtVUbsB6kQKd+nzL9RGxeDAjMZxSxIQdRf9p5cvJ6Z1ELRCKqVCxzE6nnt5cp4pyWmepZaWPU/UmRN7T2mRSVF616ijwOV8tCPoZtTkXqahZmJJLAAnWw0F+dvU3PvGe9b23BBMQgYsViAiliGOwCqMzEk2AA6kkCWpWbTqBLdl2xJRvtVMUxp3a5g5AtrmI9p1aRMRqZUlNy6CAgICAgICAgICAgICAgICBQmBzWL7SsrsqKpAJAa51HIzl5viUUtNYjentx8ObREzOkJisbUqE53ax3W5y/SczJzc1993tpxsdfRr2nmmZny2iIgkR27wme6rsTub+s0tlvbzKkY6x4hbaV6p91umEhhOLVUAVXsoPQHTpcz2YuflpEV8w82Xi0tuY8t+89Mzvu5ikBAQEBAQECoMRMx3gSHDce2cKxJB0Hkd9T6Xnv4+abdpVmE3PWqQEBAQEDXxWMp07d4wW+15S+StPxTpatZt4ha3EaQVWLgK17E6A23kTlpERMz2kilpnWlKXEqLGy1FJ6XiubHadRaEzjtEbmG3NFCAgICAgICBG8fxQp0G8RDNott77/peYci/Ritb9GmKvVeIcRPlpnbuEhJAQEBAup0yxsBLUrNp1Cl7xWNymqa2AHQWnTrGoiHHtbqtMqyypAQEBAQNbiGPSigaoSAWCgAFiWOwUDc7/SWpSbzqBhw1XGVFz08EcpJtnqKjWBtqp1E9H2WfdG2TPiU8VfClFuPErrUI8yFF7ecfZ7V7xJuE7wrixeqKZs10Zww6KyjX+6ejBkm0d1ZhNT0IICAgaeJ4nSpkq7gMBe3OZXzUp+KdL1x2t4hyXGuId9UBW+WwsDyPOcLn8mMt4ik9v+XT4uGaVnqjuj7zw9U609WoVBiLTWdwTETGpSGF41Wpiwa/+bxfTWe3H8QzUjXn93mtxMdp34/ZJcN7ROzBaiqbkC4OW3Um5tOhxOfbLPTeI/x5c/Fikbq6adN4gmBS8CsC2rUCgliABuTImYiNyRG0HxTtAoFqLAtccrgj1ng5POpjj7k7l6sPGtefvRqHM1cS7XzOzX6kn6X2nGycrJkjVp7OjTBSk7iGKedsQMqYZjspmkYrz4hjbPjr2mV32N/l/MfvLfIv7K/acfuuGBfoB7/tJjj3RPKxx6s1Ph/zH6fuZpXi/mljfmflj+Wd2p0ULMQqjdj/ALmeqmOI7Vh5L5LXndpX0K6vfIwNjY25HexHI6j6y0xpRWrWVcuY2zMFHmx2EaF8CjsACTsBc89vKBWAgIGBwi1qNSp8KMeV9XAVfztPTxZiLTCJ8OznRUIEdh+DUkq96mYHXwg+G53sOXoNOdpXojq6jaRlggUJgQnEu0KKLUTmbryH7zw8nnUx1+7O5enDxrXnv2hy2IrF2LHcm5tt7TgZclslptby6tKRSvTDHM1yAgICTsVzHrLfMv8Amn+VeivsyUsQy3ysRcWPmPOaV5GWsTEW8qWw0tO5hbTqlSCDYjaVrmyVncWlacdJjUwlMNx+sCoLLYaG4vz3JGs6GH4lfqrF/HrLx5OHXUzXyzdpOI5mC02uuXxWOhN7zT4hyfFaW/dTiYd7taP2QU4zpEBA3uH0PxH2/eevj4v/AGl4eVm19yG/PY8BAQECM7S0mfCVVQFmZbAKLm9xsJbHOrQNTE4BqdbMDUZKxqNWZbhg4polAKEAIUKH98tzLRbcft/2UNSgMQxpLiVqGotTDtmUE08opr3hOXwgip3l767cpM9Pfp/UY6i4haaFRiDUKhiTncZhWUEZfwnuxz0I2BJk/dmRt4layYbGZmcd1Tr9y99WDKaqsfNNE/0nrKxqbR9Blpd8cWQ5qKisrU8qnI9M0QHWo17AiqWNrBtFsbXkdukS2MxiUlzVGCj6knoANSfIStazadQlhwlTE1b1KeHK0QpINTw1HINiET8Ox338p6q8Wdd57q7YKnGKRtdatwQbGhWIupBF7JrqJSmLJS29J3DseCcSGIoioARqRYgj4Ta9jrOjWdwo35IQEC2o4AJJsBqTA5vj3GgQEpMepYHQgg6ec5fO5nRHTSe728bj9U9Vo7OcnCdQgICAgICAgICAgICAgIEvg/5a/wDeZnSw/ghyOR/5ZZpqxICAgICAgIGOth1e2dQ1jcX1sbEfoSPeInQyE8zAisbxikrqEBrVQylVpgMQSbA5vhHuZvhpk3uqJl2fBa9V6CtXTJUN7r01IF/axnShRvSQgICAgYsTRzoyk2zAi/rEjz/ieH+zNlrOmvwksASOpHKfP8zh/Lt9zxP9Orx+R11+96MSsCLjUHYznzEx2l64nashJAQEBAQEBAQEBAQEBJEzhkIQA7zpY66rES4+a0WvMwyTRkQEBAQEBAxYrErTQvUYKq6kn/usmImZ1A1Fx1Z0zUMHWcEHKTlRT0JzG4HtPRXi3nyjbbodlKtc5sfUsmo+z0SQliB8bbufynqx4K0VmXS4DhVGj/JpImgF1ABsOp5zdDcgICAgICAgaWK4RQquHq0UdwLAsobTe2sjQhOIdj6VmfDApVJv4mYoddQVJNhvtMc3HpkrMTH/ANaY8tqTuHOnDYpSe8wrqq/FUzJk05rrczk3+GWjc1l7682s6iYVnLe4gICAgICAgICAgIG3w6ldr9P1np49Nzt5OXeYr0+6Snuc0gICAgIAwIrhuG+31qoTFMtGkaZHdADPmU3+83tfpPdhwRrdo7qzPslavY9nan3mKL00dXyGmlzl5M3O4m1cNazuEbdWB0myFYCAgICAgICAgIFCYHIcc433pKUm8AuGIscx/acjn8uNTjr9XQ4vGncXt9ENOK6JAQEBAQEBAQEBAQM2FxGQ9Qd5riydEsc2L5kaSKYpDzt66T2xmpPq51uPkr6MqsDqNZpExPhlMTHaVZKCAgIGnxeiXosobLewJHJSRm28ry+OYi0TbwmIme0Ot4VQRKNNaXwBQFvvltpedaGTbkhAQEBAQEBAQEBAQPI+2fbF6793RLU6a72NmZvUHaea1ptLs8XiVrHVbvMoHgOMKVgPwubEeZ2M8XLxVtj37PbaNw7GcRkQEBAQEBAQEBAQEBAQNrA4jKbHY/kZ6MGXpnUvLycPXG48pMGe6J25sxrtKjsALnQSUI3EcXA0QX8zt7TeuCZ8qTkhqPxWodiB6D95pGCinzJYmxtQ7sZM4aeyYyWhK8K7SvTAVxnUfWb1tqNI69+XV8N4xRr3FJwzAXIHKaxbazflggICAgICAgICBr8Qol6TopsWUgG9tSOsiY3GkxOngvEOH1Kdc0MparmsF5knbWefonenY+306Or19m/jeB18IyvXS2Ug6ag+hmefHM1mvuvx+VGbdZ7S6elVDKGU3B1BnztqzWdS1XyoQEBAQEBAQEBAQEC0uOs1rgyW7xVlbNjr5k7wdRLfZs35ZV+0YvzQyJjSo0b2E2x8fkeIjX7scuXj+Z7/ALNbEYt33Y26Tq4sMUjv3n3cvJl657RqGCbMlIFYGtxH+U+pHhOo0PsZMeUx5ekdm+AYfC0l7imASoux1Y311M3aJiSEBAQEBAQEBAQEC00xe9hfrbWNDy/+KPGA9ZaCMbU9XHLOeX0tMMk7nTrcDFqJvP0cVh8U6G6MR5A6e42Mwvjpf8UOhMRKQXtBW5lT/pnmng4vRHRDbTtOdL0vWzfoLTG3w72sjoSOF43Sc2uVPLNp+c8uTiZKRvSJrKSnlVICAgICAgW1HsJvgwWy21H1Y581cVdy1XqE7ztYuPjxx2j6uNk5GTJPefosm7BWAgICAgIGDGOopsXBKgagb+0R5THl6b2exTVMNSd0KMVGh300B9xPRDRIyQgICAgICAgICAgYcY1qbkC9lby5SJ8D58xDEuxa97m99TvznlfTViIiNImgrtUfKT4a25Jtl7tCVC+ZP5y8+GFYtNp1+b+tR2VXGtlDFVuaecC56roeu+8jRGS2omY9N/4vGNYMQwFgzrpe91TPz8tPWNLRlnff9Y/rajY5rbKbimwOtrVHC2PW17+flGkfNt/n9zptpx+rTTK17I9I5VvewrL8BB1B1FvOxE8+Ti0vO489/wDPVTJaZid+e3+uq/x+6o6ZHDCkSBe4FWqKQvfa1/O5B0A1nLnjamYnt5/qNqzkmP6/uU9PG2ICAgIGpWa5nf4uKMeKP17y4XKydeSf07NetiES2dgMxst+Ztew66An2npeZdTqBgGUgg6gjUGBfAQLUYEXGxgXQKQKBh1kbSxYvEU0X71gqnTU2+kmJ79iHpfZvHLWwtN0UqtrAHoNLjynohok5IQEBAQEBAQEBAQEDzXiv8Oqr1qlRa1MKSzBAhvzNr33mPy3spzclYiPZ55VpBKjJoHucwFrkjTWUmJdOnIxWjtMd1ncLa2VbWtaw26ekjbbor7Kikt75Re972G5Fr+toT0x7KCitrZVtppYctRG0dNfY7hflG99hve9/rrB019kx2Yw1I1GVqSNdb3KqbWIPTqb+08HO6orFolS+Out6dfOOggICAgalYeIzv8AEt1Yo/hweVXpyyi+K02NTD5b+GqSWAzZR3VRbn3YD3nqhhDR+y1KV6dPvDbuzSbkWaoxrZ7DKN9bgCx0k+UrS9bUHvCMws4D63Wp8Sbgg5QcpC3KnQXEkbPC1rFl7zPlKI5J0IfKVdCOQvZvc+UidIlrYCpVZqWZqlstNlYAkNYt3gdr2GlviGuljeJ0lO1a6qpZmAUbkmwlEalTgeCTH4k01q1RTSmSz0jYZiRYFiCDpeaUr7r1jTsB/D7BikEpq1Nxb75DaoetyRbX0mnSlscD7F4fD1DUJes5AAasVew/p0Foiuh0SIALAAAbAaCWF0BAQEBAQEBAQEBAQEDSxXCqFRWV6SENvoATz1I1kaHlPbrs42Hql0T7puYHhBJ0HlML11LscHP1V6LefRysq95AQOj7LYM+KqbjTKvQjmfyE5fPyx2pCl59HQzmKEBAQEDWxI1nY+H33Sa+zkc+urxPuxToPAQECyrTDCzC4PL0Nx+cDHheH18VVFDDqUprYVa1rBR8qefpL1rvvLSI9Xb4bsDgEC/cBmW3iYkkkczra810l0VDDonwIq33ygD9JIywEBAQEBAQEBAQEBAQEBAQECJ7UcN+0YV6drndR1I2lb13C+PJNLRaHifEOH1KJAqLYm9vY22nnmJjy7+LNXLG6tUCRMxHeWqb4TwIsc1YWX5eZ9egnP5HNiI1T+VJt7OnUWFhoBynKmdqKyAgJIs4dgsQ9D7S2QUiTlUXzZbgKb3sb9LCdbL8PrXF1RPeI+jn05dpyamOy+ch0FtRLib8fPOK+/5YcjDGWmv4ajLbed6mSt69VXDvS1J6bKS6hAQNvCcTrUxanUKjpof1EmLTCdykeA9sC2ISi9RahdstrjMuh6ek0pMyvG/V3c0SQEBAQEBAQEBAQEBAQEBAQOJ4p27elVdBhHKoSCxOhtzGkynJMej14uNXJH4437IvjX8Rw9Bkw9N0qMLZyR4etrc95E5Nw9OP4fMWibT2cGueq4BYszHmSd5je8VibS6MRFY7Q7Hh3DkpLYC7c2O9/LoJwc3ItltuVJnbcmCCAgIFlDhBxVYUmqmnTKkkIBma1rgk7D0nX+G4cVo6p7zE/wAOfzMl4npjw7qvwdDhRh0JRVAC25ZSCP0nXvSLV6Zc+tprO4cXiMO9NilVbEbHkw6rPnuXxJwzuPDr8fkRkjU+Vk8T0rXQHebYc18U7qyy4aZY1Zheh0nSw8+tu1+zm5eDavendhInvi0TG4eGYmJ1JJQ1sehZMofJmIUkb2JA8PQyaxue61fL0ngnZzD4ami06all/GQC9+ZzbzeIXS8kICAgICAgICAgICAgICAgeVcY7b4ulWrU0ZbCo2UldQNgB5fvPP12dbDw8d6RaURxXtfiMRQ7mrlIuCXAsxty00kTaZjTfHxKUv1w56Q9Se7MUPjqWvlFgOd9zb9Pec/m2mZrjj1Z5bdMJ1atYLnqYaotO9g4K1NfRCTM7fDMkR2mJeCvNpM9402ENwCNjOdas1mYny9lZiY3DA+OpAkGogI3BYS8Yck+kq/Mp7stGsri6MGHUG8palq+YTFonww4vGrTsDq5NlRdWYnoP9zNcPHvmnVY+vopkzVxxuzoOx/BsQKxxGJAp6FUpaEhTzYg77T6Di8eMNdR9ZcnNmnJbbsp6mLmu1nDsRUZXohWVV1p65ib/h1AGnXpPNycHzq9O9f99W2HL8u29OXLMrZK1NqT/K2vn8S+Em3K84efhZMXfzHu6WLk0v28StxWJWmuZ72uBoCxudgAoJnnxYrZLdNfLa+StI3ZjTH0za7Zb7Bwabf2sAZpfi5aTqa/8qVz47RuJbDoDGHPfFPZGbBTLHdq1KZE7OHkUyx28+zj5uPfFPfx7rMoNs2wIP0Nx+k9ETqWMTqXqeGqh0VhsQD9RN4nbRlkhAQEBAQEBAQEBAQEBAQMeIp5kZQbXBF97XFr2iR5/U/heGJJxlS5Nycin9TM/lw9McvLHiVg/hUv/wBlT+xI+XCftmb3cx2q7Mvg2FznVr5SASbD5rDQylqa8PZx+dExrJ/LJ2VoYyopXDYbOhYk1HORQco068hynlzcGM1uq067Izc6u/ud3qnZfAVKOFWnXKl7sTl+HxMTYX9Z76V1GnLtO520sd2KwtVy7CoCxuQtR0HsAbSJx1nzH+Ji0x4ls4Pspg6aZRh6bebqHbXqzC8tpVh4h2NwlU3yNT0t90xpC3oukrbHW3mNpi0x4lk4P2TwuGbNTp3fTxuTUYW6M2okxWI7QTMz5TksggIGpxXBd9SanmylhYPYEr5gGVtWLRqUxOp3DmcL2IdaiO+NqOEdWylEAJU33Gswx8XHjnqrHdrfPe8amXSYvhNCq2apRRmtbMVBb2JFxPRpi5/F9iUUXwjsjdHJdW6A3vYDXaYZeLjyRqYa0zXpO4lAY1hSZkrMqsu9zYeovuJwsnGyYcn3e/tLp1zUy0+99UfhVr1z/wCHh2qre2diKabb3bU/TlO5jra1Y6u0+zj3pEWmIns6vspwXG0q2fEvTCZSMlNma55Zsw5eU2rXR4djLhAQEBAQEBAQEBAQEBAQEBAQKEQAECsBAQEBAQEBAQEBAQNHGcHw9Vs1WhTdvmZVY/UiNDbpUwoCqAABYACwAHICBfAQEBAQEBAQEBAQEBAQP//Z"/>
          <p:cNvSpPr>
            <a:spLocks noChangeAspect="1" noChangeArrowheads="1"/>
          </p:cNvSpPr>
          <p:nvPr/>
        </p:nvSpPr>
        <p:spPr bwMode="auto">
          <a:xfrm>
            <a:off x="0" y="-830263"/>
            <a:ext cx="2638425" cy="1733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0" name="Picture 6" descr="http://www.slovino.si/data/zemljevi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428736"/>
            <a:ext cx="7211402" cy="474434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WINE-GROWING REGIONS IN SLOVENIA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5" name="Ograda vsebine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186502" cy="4972072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dirty="0" smtClean="0"/>
              <a:t>wine-growing region </a:t>
            </a:r>
          </a:p>
          <a:p>
            <a:pPr marL="457200" indent="-457200">
              <a:buNone/>
            </a:pPr>
            <a:r>
              <a:rPr lang="en-US" dirty="0" smtClean="0"/>
              <a:t>	of </a:t>
            </a:r>
            <a:r>
              <a:rPr lang="en-US" dirty="0" err="1" smtClean="0"/>
              <a:t>Podravje</a:t>
            </a:r>
            <a:r>
              <a:rPr lang="en-US" dirty="0" smtClean="0"/>
              <a:t> </a:t>
            </a:r>
          </a:p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/>
              <a:t>the wine-growing region </a:t>
            </a:r>
          </a:p>
          <a:p>
            <a:pPr marL="457200" indent="-457200">
              <a:buNone/>
            </a:pPr>
            <a:r>
              <a:rPr lang="en-US" dirty="0" smtClean="0"/>
              <a:t>	of </a:t>
            </a:r>
            <a:r>
              <a:rPr lang="en-US" dirty="0" err="1" smtClean="0"/>
              <a:t>Posavje</a:t>
            </a:r>
            <a:endParaRPr lang="en-US" dirty="0" smtClean="0"/>
          </a:p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/>
              <a:t>wine-growing region </a:t>
            </a:r>
          </a:p>
          <a:p>
            <a:pPr marL="457200" indent="-457200">
              <a:buNone/>
            </a:pPr>
            <a:r>
              <a:rPr lang="en-US" dirty="0" smtClean="0"/>
              <a:t>	of </a:t>
            </a:r>
            <a:r>
              <a:rPr lang="en-US" dirty="0" err="1" smtClean="0"/>
              <a:t>Primorska</a:t>
            </a:r>
            <a:endParaRPr lang="en-US" dirty="0"/>
          </a:p>
        </p:txBody>
      </p:sp>
      <p:pic>
        <p:nvPicPr>
          <p:cNvPr id="6" name="Ograda vsebine 3" descr="http://www.slovenia.info/pictures/category/7/2012/debeli_rtic1_402714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857760"/>
            <a:ext cx="2605086" cy="170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Slika 7" descr="http://www.slovenia.info/pictures/category/7/2012/Jeruzalem_40328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1142984"/>
            <a:ext cx="2557473" cy="17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https://encrypted-tbn0.gstatic.com/images?q=tbn:ANd9GcStXCrrF78yeFgnmLbMBSyeW6F7_lzlmkwlq5nRM1ayuUsnls6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2928934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cap="all" dirty="0" smtClean="0"/>
              <a:t>WINE-GROWING REGION </a:t>
            </a:r>
            <a:r>
              <a:rPr lang="sl-SI" cap="all" dirty="0" err="1" smtClean="0"/>
              <a:t>of</a:t>
            </a:r>
            <a:r>
              <a:rPr lang="sl-SI" cap="all" dirty="0" smtClean="0"/>
              <a:t> </a:t>
            </a:r>
            <a:r>
              <a:rPr lang="sl-SI" cap="all" dirty="0" err="1" smtClean="0"/>
              <a:t>podravje</a:t>
            </a:r>
            <a:endParaRPr lang="sl-SI" cap="all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435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l-SI" dirty="0" smtClean="0"/>
              <a:t>2 </a:t>
            </a:r>
            <a:r>
              <a:rPr lang="en-US" dirty="0" smtClean="0"/>
              <a:t>wine-growing districts: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Wine-growing district of </a:t>
            </a:r>
            <a:r>
              <a:rPr lang="en-US" dirty="0" err="1" smtClean="0"/>
              <a:t>Štajerska</a:t>
            </a:r>
            <a:r>
              <a:rPr lang="en-US" dirty="0" smtClean="0"/>
              <a:t> </a:t>
            </a:r>
            <a:r>
              <a:rPr lang="en-US" dirty="0" err="1" smtClean="0"/>
              <a:t>Slovenija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Wine-growing district of </a:t>
            </a:r>
            <a:r>
              <a:rPr lang="en-US" dirty="0" err="1" smtClean="0"/>
              <a:t>Prekmurje</a:t>
            </a:r>
            <a:endParaRPr lang="en-US" dirty="0" smtClean="0"/>
          </a:p>
          <a:p>
            <a:pPr marL="457200" indent="-457200">
              <a:buNone/>
            </a:pPr>
            <a:endParaRPr lang="en-US" dirty="0" smtClean="0"/>
          </a:p>
          <a:p>
            <a:r>
              <a:rPr lang="en-US" dirty="0" smtClean="0"/>
              <a:t>the largest</a:t>
            </a:r>
          </a:p>
          <a:p>
            <a:r>
              <a:rPr lang="en-US" dirty="0" smtClean="0"/>
              <a:t>in the Eastern part of Slovenia </a:t>
            </a:r>
          </a:p>
          <a:p>
            <a:r>
              <a:rPr lang="en-US" dirty="0" smtClean="0"/>
              <a:t>especially famous for its white wines</a:t>
            </a:r>
          </a:p>
          <a:p>
            <a:r>
              <a:rPr lang="en-US" dirty="0" smtClean="0"/>
              <a:t>mostly popular </a:t>
            </a:r>
            <a:r>
              <a:rPr lang="en-US" dirty="0" err="1" smtClean="0"/>
              <a:t>laški</a:t>
            </a:r>
            <a:r>
              <a:rPr lang="en-US" dirty="0" smtClean="0"/>
              <a:t> </a:t>
            </a:r>
            <a:r>
              <a:rPr lang="en-US" dirty="0" err="1" smtClean="0"/>
              <a:t>rizling</a:t>
            </a:r>
            <a:r>
              <a:rPr lang="en-US" dirty="0" smtClean="0"/>
              <a:t>, followed by chardonnay and </a:t>
            </a:r>
            <a:r>
              <a:rPr lang="en-US" dirty="0" err="1" smtClean="0"/>
              <a:t>renski</a:t>
            </a:r>
            <a:r>
              <a:rPr lang="en-US" dirty="0" smtClean="0"/>
              <a:t> </a:t>
            </a:r>
            <a:r>
              <a:rPr lang="en-US" dirty="0" err="1" smtClean="0"/>
              <a:t>rizling</a:t>
            </a:r>
            <a:r>
              <a:rPr lang="en-US" dirty="0" smtClean="0"/>
              <a:t>, sauvignon...</a:t>
            </a:r>
          </a:p>
          <a:p>
            <a:r>
              <a:rPr lang="en-US" dirty="0" err="1" smtClean="0"/>
              <a:t>modra</a:t>
            </a:r>
            <a:r>
              <a:rPr lang="en-US" dirty="0" smtClean="0"/>
              <a:t> </a:t>
            </a:r>
            <a:r>
              <a:rPr lang="en-US" dirty="0" err="1" smtClean="0"/>
              <a:t>frankinja</a:t>
            </a:r>
            <a:r>
              <a:rPr lang="en-US" dirty="0" smtClean="0"/>
              <a:t>, </a:t>
            </a:r>
            <a:r>
              <a:rPr lang="en-US" dirty="0" err="1" smtClean="0"/>
              <a:t>modri</a:t>
            </a:r>
            <a:r>
              <a:rPr lang="en-US" dirty="0" smtClean="0"/>
              <a:t> pinot</a:t>
            </a:r>
          </a:p>
          <a:p>
            <a:r>
              <a:rPr lang="en-US" b="1" dirty="0" err="1" smtClean="0"/>
              <a:t>šipon</a:t>
            </a:r>
            <a:r>
              <a:rPr lang="en-US" b="1" dirty="0" smtClean="0"/>
              <a:t>!</a:t>
            </a:r>
          </a:p>
          <a:p>
            <a:r>
              <a:rPr lang="en-US" dirty="0" smtClean="0"/>
              <a:t>wines are full of </a:t>
            </a:r>
            <a:r>
              <a:rPr lang="en-US" dirty="0" err="1" smtClean="0"/>
              <a:t>flavour</a:t>
            </a:r>
            <a:r>
              <a:rPr lang="en-US" dirty="0" smtClean="0"/>
              <a:t> with rich aroma</a:t>
            </a:r>
          </a:p>
          <a:p>
            <a:endParaRPr lang="sl-SI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299</TotalTime>
  <Words>1096</Words>
  <Application>Microsoft Office PowerPoint</Application>
  <PresentationFormat>Diaprojekcija na zaslonu (4:3)</PresentationFormat>
  <Paragraphs>208</Paragraphs>
  <Slides>32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32</vt:i4>
      </vt:variant>
    </vt:vector>
  </HeadingPairs>
  <TitlesOfParts>
    <vt:vector size="34" baseType="lpstr">
      <vt:lpstr>Altana</vt:lpstr>
      <vt:lpstr>Microsoft Office Excel 97-2003 Worksheet</vt:lpstr>
      <vt:lpstr>SLOVENIA &amp; WINE</vt:lpstr>
      <vt:lpstr>SLOVENIAN WINES </vt:lpstr>
      <vt:lpstr>FOR ALL TASTES  </vt:lpstr>
      <vt:lpstr>FOR ALL TASTES </vt:lpstr>
      <vt:lpstr>The history of wine-makinG </vt:lpstr>
      <vt:lpstr>The history of wine-makinG </vt:lpstr>
      <vt:lpstr>WINE-GROWING REGIONS IN SLOVENIA</vt:lpstr>
      <vt:lpstr>WINE-GROWING REGIONS IN SLOVENIA </vt:lpstr>
      <vt:lpstr>WINE-GROWING REGION of podravje</vt:lpstr>
      <vt:lpstr>WINE-GROWING REGION of podravje</vt:lpstr>
      <vt:lpstr>WINE-GROWING REGION of podravje</vt:lpstr>
      <vt:lpstr>WINE-GROWING REGION of podravje</vt:lpstr>
      <vt:lpstr>WINE-GROWING REGION of podravje</vt:lpstr>
      <vt:lpstr>WINE-GROWING REGION of posavje</vt:lpstr>
      <vt:lpstr>WINE-GROWING REGION of posavje</vt:lpstr>
      <vt:lpstr>WINE-GROWING REGION of pOSAVJE</vt:lpstr>
      <vt:lpstr>WINE-GROWING REGION of pRIMORSKA</vt:lpstr>
      <vt:lpstr>WINE-GROWING REGION of pRIMORSKA</vt:lpstr>
      <vt:lpstr>WINE-GROWING REGION of pRIMORSKA</vt:lpstr>
      <vt:lpstr>INTERESTING ... </vt:lpstr>
      <vt:lpstr>INTERESTING ...  </vt:lpstr>
      <vt:lpstr>INTERESTING ...  </vt:lpstr>
      <vt:lpstr>INTERESTING ...  </vt:lpstr>
      <vt:lpstr>INTERESTING ... </vt:lpstr>
      <vt:lpstr>INTERESTING ... </vt:lpstr>
      <vt:lpstr>INTERESTING ... </vt:lpstr>
      <vt:lpstr> </vt:lpstr>
      <vt:lpstr>INTERESTING – ST. MARTIN´S DAY </vt:lpstr>
      <vt:lpstr>Slovenian wine queen </vt:lpstr>
      <vt:lpstr> </vt:lpstr>
      <vt:lpstr>BEAUTIFULL ... </vt:lpstr>
      <vt:lpstr>BEAUTIFULL ...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SLOVENIA &amp; WINEYARDS</dc:title>
  <dc:creator>Uporabnik</dc:creator>
  <cp:lastModifiedBy>olga</cp:lastModifiedBy>
  <cp:revision>33</cp:revision>
  <dcterms:created xsi:type="dcterms:W3CDTF">2013-04-10T08:24:20Z</dcterms:created>
  <dcterms:modified xsi:type="dcterms:W3CDTF">2013-08-02T08:17:31Z</dcterms:modified>
</cp:coreProperties>
</file>